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sldIdLst>
    <p:sldId id="256" r:id="rId2"/>
    <p:sldId id="280" r:id="rId3"/>
    <p:sldId id="257" r:id="rId4"/>
    <p:sldId id="258" r:id="rId5"/>
    <p:sldId id="259" r:id="rId6"/>
    <p:sldId id="260" r:id="rId7"/>
    <p:sldId id="261" r:id="rId8"/>
    <p:sldId id="271" r:id="rId9"/>
    <p:sldId id="265" r:id="rId10"/>
    <p:sldId id="266" r:id="rId11"/>
    <p:sldId id="267" r:id="rId12"/>
    <p:sldId id="268" r:id="rId13"/>
    <p:sldId id="269" r:id="rId14"/>
    <p:sldId id="270" r:id="rId15"/>
    <p:sldId id="272" r:id="rId16"/>
    <p:sldId id="276" r:id="rId17"/>
    <p:sldId id="281" r:id="rId18"/>
    <p:sldId id="282" r:id="rId19"/>
    <p:sldId id="273" r:id="rId20"/>
    <p:sldId id="274" r:id="rId21"/>
    <p:sldId id="275" r:id="rId22"/>
    <p:sldId id="277" r:id="rId23"/>
    <p:sldId id="278" r:id="rId24"/>
    <p:sldId id="279" r:id="rId25"/>
    <p:sldId id="262" r:id="rId26"/>
    <p:sldId id="263" r:id="rId27"/>
    <p:sldId id="264" r:id="rId28"/>
  </p:sldIdLst>
  <p:sldSz cx="12192000" cy="6858000"/>
  <p:notesSz cx="6858000" cy="9144000"/>
  <p:defaultTextStyle>
    <a:defPPr>
      <a:defRPr lang="he-IL"/>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כותרת משנה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4" name="מציין מיקום של תאריך 3">
            <a:extLst>
              <a:ext uri="{FF2B5EF4-FFF2-40B4-BE49-F238E27FC236}">
                <a16:creationId xmlns:a16="http://schemas.microsoft.com/office/drawing/2014/main" id="{DA766EB5-61EF-59CA-2C53-33E436698FBC}"/>
              </a:ext>
            </a:extLst>
          </p:cNvPr>
          <p:cNvSpPr>
            <a:spLocks noGrp="1"/>
          </p:cNvSpPr>
          <p:nvPr>
            <p:ph type="dt" sz="half" idx="10"/>
          </p:nvPr>
        </p:nvSpPr>
        <p:spPr/>
        <p:txBody>
          <a:bodyPr/>
          <a:lstStyle>
            <a:lvl1pPr>
              <a:defRPr/>
            </a:lvl1pPr>
          </a:lstStyle>
          <a:p>
            <a:fld id="{3A3AB611-3CD1-4005-ACFB-EA8096253B2D}" type="datetimeFigureOut">
              <a:rPr lang="he-IL" smtClean="0"/>
              <a:t>כ'/שבט/תשפ"ה</a:t>
            </a:fld>
            <a:endParaRPr lang="he-IL"/>
          </a:p>
        </p:txBody>
      </p:sp>
      <p:sp>
        <p:nvSpPr>
          <p:cNvPr id="5" name="מציין מיקום של כותרת תחתונה 4">
            <a:extLst>
              <a:ext uri="{FF2B5EF4-FFF2-40B4-BE49-F238E27FC236}">
                <a16:creationId xmlns:a16="http://schemas.microsoft.com/office/drawing/2014/main" id="{083FBFFC-20C5-F5C0-30ED-40A8B4CD907F}"/>
              </a:ext>
            </a:extLst>
          </p:cNvPr>
          <p:cNvSpPr>
            <a:spLocks noGrp="1"/>
          </p:cNvSpPr>
          <p:nvPr>
            <p:ph type="ftr" sz="quarter" idx="11"/>
          </p:nvPr>
        </p:nvSpPr>
        <p:spPr/>
        <p:txBody>
          <a:bodyPr/>
          <a:lstStyle>
            <a:lvl1pPr>
              <a:defRPr/>
            </a:lvl1pPr>
          </a:lstStyle>
          <a:p>
            <a:endParaRPr lang="he-IL"/>
          </a:p>
        </p:txBody>
      </p:sp>
      <p:sp>
        <p:nvSpPr>
          <p:cNvPr id="6" name="מציין מיקום של מספר שקופית 5">
            <a:extLst>
              <a:ext uri="{FF2B5EF4-FFF2-40B4-BE49-F238E27FC236}">
                <a16:creationId xmlns:a16="http://schemas.microsoft.com/office/drawing/2014/main" id="{D01CEB03-5BD7-13DE-6AEA-6A67804423DD}"/>
              </a:ext>
            </a:extLst>
          </p:cNvPr>
          <p:cNvSpPr>
            <a:spLocks noGrp="1"/>
          </p:cNvSpPr>
          <p:nvPr>
            <p:ph type="sldNum" sz="quarter" idx="12"/>
          </p:nvPr>
        </p:nvSpPr>
        <p:spPr/>
        <p:txBody>
          <a:bodyPr/>
          <a:lstStyle>
            <a:lvl1pPr>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3988204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a:t>Click to edit Master title style</a:t>
            </a:r>
            <a:endParaRPr lang="he-IL"/>
          </a:p>
        </p:txBody>
      </p:sp>
      <p:sp>
        <p:nvSpPr>
          <p:cNvPr id="3" name="מציין מיקום של טקסט אנכי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מציין מיקום של תאריך 3">
            <a:extLst>
              <a:ext uri="{FF2B5EF4-FFF2-40B4-BE49-F238E27FC236}">
                <a16:creationId xmlns:a16="http://schemas.microsoft.com/office/drawing/2014/main" id="{6D1ACE42-1BF6-AFB4-83D6-2ABD178EFB93}"/>
              </a:ext>
            </a:extLst>
          </p:cNvPr>
          <p:cNvSpPr>
            <a:spLocks noGrp="1"/>
          </p:cNvSpPr>
          <p:nvPr>
            <p:ph type="dt" sz="half" idx="10"/>
          </p:nvPr>
        </p:nvSpPr>
        <p:spPr/>
        <p:txBody>
          <a:bodyPr/>
          <a:lstStyle>
            <a:lvl1pPr>
              <a:defRPr/>
            </a:lvl1pPr>
          </a:lstStyle>
          <a:p>
            <a:fld id="{3A3AB611-3CD1-4005-ACFB-EA8096253B2D}" type="datetimeFigureOut">
              <a:rPr lang="he-IL" smtClean="0"/>
              <a:t>כ'/שבט/תשפ"ה</a:t>
            </a:fld>
            <a:endParaRPr lang="he-IL"/>
          </a:p>
        </p:txBody>
      </p:sp>
      <p:sp>
        <p:nvSpPr>
          <p:cNvPr id="5" name="מציין מיקום של כותרת תחתונה 4">
            <a:extLst>
              <a:ext uri="{FF2B5EF4-FFF2-40B4-BE49-F238E27FC236}">
                <a16:creationId xmlns:a16="http://schemas.microsoft.com/office/drawing/2014/main" id="{2A397104-5CD5-34EB-E2C8-14CE12C2DEFF}"/>
              </a:ext>
            </a:extLst>
          </p:cNvPr>
          <p:cNvSpPr>
            <a:spLocks noGrp="1"/>
          </p:cNvSpPr>
          <p:nvPr>
            <p:ph type="ftr" sz="quarter" idx="11"/>
          </p:nvPr>
        </p:nvSpPr>
        <p:spPr/>
        <p:txBody>
          <a:bodyPr/>
          <a:lstStyle>
            <a:lvl1pPr>
              <a:defRPr/>
            </a:lvl1pPr>
          </a:lstStyle>
          <a:p>
            <a:endParaRPr lang="he-IL"/>
          </a:p>
        </p:txBody>
      </p:sp>
      <p:sp>
        <p:nvSpPr>
          <p:cNvPr id="6" name="מציין מיקום של מספר שקופית 5">
            <a:extLst>
              <a:ext uri="{FF2B5EF4-FFF2-40B4-BE49-F238E27FC236}">
                <a16:creationId xmlns:a16="http://schemas.microsoft.com/office/drawing/2014/main" id="{182B1FB0-4590-3998-6A48-83FD9E319C9F}"/>
              </a:ext>
            </a:extLst>
          </p:cNvPr>
          <p:cNvSpPr>
            <a:spLocks noGrp="1"/>
          </p:cNvSpPr>
          <p:nvPr>
            <p:ph type="sldNum" sz="quarter" idx="12"/>
          </p:nvPr>
        </p:nvSpPr>
        <p:spPr/>
        <p:txBody>
          <a:bodyPr/>
          <a:lstStyle>
            <a:lvl1pPr>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2420463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839200" y="274639"/>
            <a:ext cx="2743200" cy="5851525"/>
          </a:xfrm>
        </p:spPr>
        <p:txBody>
          <a:bodyPr vert="eaVert"/>
          <a:lstStyle/>
          <a:p>
            <a:r>
              <a:rPr lang="en-US"/>
              <a:t>Click to edit Master title style</a:t>
            </a:r>
            <a:endParaRPr lang="he-IL"/>
          </a:p>
        </p:txBody>
      </p:sp>
      <p:sp>
        <p:nvSpPr>
          <p:cNvPr id="3" name="מציין מיקום של טקסט אנכי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מציין מיקום של תאריך 3">
            <a:extLst>
              <a:ext uri="{FF2B5EF4-FFF2-40B4-BE49-F238E27FC236}">
                <a16:creationId xmlns:a16="http://schemas.microsoft.com/office/drawing/2014/main" id="{B91E1473-9B17-F0FD-93D9-0179B8320436}"/>
              </a:ext>
            </a:extLst>
          </p:cNvPr>
          <p:cNvSpPr>
            <a:spLocks noGrp="1"/>
          </p:cNvSpPr>
          <p:nvPr>
            <p:ph type="dt" sz="half" idx="10"/>
          </p:nvPr>
        </p:nvSpPr>
        <p:spPr/>
        <p:txBody>
          <a:bodyPr/>
          <a:lstStyle>
            <a:lvl1pPr>
              <a:defRPr/>
            </a:lvl1pPr>
          </a:lstStyle>
          <a:p>
            <a:fld id="{3A3AB611-3CD1-4005-ACFB-EA8096253B2D}" type="datetimeFigureOut">
              <a:rPr lang="he-IL" smtClean="0"/>
              <a:t>כ'/שבט/תשפ"ה</a:t>
            </a:fld>
            <a:endParaRPr lang="he-IL"/>
          </a:p>
        </p:txBody>
      </p:sp>
      <p:sp>
        <p:nvSpPr>
          <p:cNvPr id="5" name="מציין מיקום של כותרת תחתונה 4">
            <a:extLst>
              <a:ext uri="{FF2B5EF4-FFF2-40B4-BE49-F238E27FC236}">
                <a16:creationId xmlns:a16="http://schemas.microsoft.com/office/drawing/2014/main" id="{5AD6A0AB-96AA-C0BF-8C06-A89333C861E6}"/>
              </a:ext>
            </a:extLst>
          </p:cNvPr>
          <p:cNvSpPr>
            <a:spLocks noGrp="1"/>
          </p:cNvSpPr>
          <p:nvPr>
            <p:ph type="ftr" sz="quarter" idx="11"/>
          </p:nvPr>
        </p:nvSpPr>
        <p:spPr/>
        <p:txBody>
          <a:bodyPr/>
          <a:lstStyle>
            <a:lvl1pPr>
              <a:defRPr/>
            </a:lvl1pPr>
          </a:lstStyle>
          <a:p>
            <a:endParaRPr lang="he-IL"/>
          </a:p>
        </p:txBody>
      </p:sp>
      <p:sp>
        <p:nvSpPr>
          <p:cNvPr id="6" name="מציין מיקום של מספר שקופית 5">
            <a:extLst>
              <a:ext uri="{FF2B5EF4-FFF2-40B4-BE49-F238E27FC236}">
                <a16:creationId xmlns:a16="http://schemas.microsoft.com/office/drawing/2014/main" id="{7BC25449-3EF6-DB34-1E80-5AEDD2A71E5B}"/>
              </a:ext>
            </a:extLst>
          </p:cNvPr>
          <p:cNvSpPr>
            <a:spLocks noGrp="1"/>
          </p:cNvSpPr>
          <p:nvPr>
            <p:ph type="sldNum" sz="quarter" idx="12"/>
          </p:nvPr>
        </p:nvSpPr>
        <p:spPr/>
        <p:txBody>
          <a:bodyPr/>
          <a:lstStyle>
            <a:lvl1pPr>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901079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a:t>Click to edit Master title style</a:t>
            </a:r>
            <a:endParaRPr lang="he-IL"/>
          </a:p>
        </p:txBody>
      </p:sp>
      <p:sp>
        <p:nvSpPr>
          <p:cNvPr id="3" name="מציין מיקום תוכן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מציין מיקום של תאריך 3">
            <a:extLst>
              <a:ext uri="{FF2B5EF4-FFF2-40B4-BE49-F238E27FC236}">
                <a16:creationId xmlns:a16="http://schemas.microsoft.com/office/drawing/2014/main" id="{DB96F781-4679-1F7E-57CD-3B87CF7BE47E}"/>
              </a:ext>
            </a:extLst>
          </p:cNvPr>
          <p:cNvSpPr>
            <a:spLocks noGrp="1"/>
          </p:cNvSpPr>
          <p:nvPr>
            <p:ph type="dt" sz="half" idx="10"/>
          </p:nvPr>
        </p:nvSpPr>
        <p:spPr/>
        <p:txBody>
          <a:bodyPr/>
          <a:lstStyle>
            <a:lvl1pPr>
              <a:defRPr/>
            </a:lvl1pPr>
          </a:lstStyle>
          <a:p>
            <a:fld id="{3A3AB611-3CD1-4005-ACFB-EA8096253B2D}" type="datetimeFigureOut">
              <a:rPr lang="he-IL" smtClean="0"/>
              <a:t>כ'/שבט/תשפ"ה</a:t>
            </a:fld>
            <a:endParaRPr lang="he-IL"/>
          </a:p>
        </p:txBody>
      </p:sp>
      <p:sp>
        <p:nvSpPr>
          <p:cNvPr id="5" name="מציין מיקום של כותרת תחתונה 4">
            <a:extLst>
              <a:ext uri="{FF2B5EF4-FFF2-40B4-BE49-F238E27FC236}">
                <a16:creationId xmlns:a16="http://schemas.microsoft.com/office/drawing/2014/main" id="{D55D5F2E-D808-2700-C86B-1DB5BAEAC791}"/>
              </a:ext>
            </a:extLst>
          </p:cNvPr>
          <p:cNvSpPr>
            <a:spLocks noGrp="1"/>
          </p:cNvSpPr>
          <p:nvPr>
            <p:ph type="ftr" sz="quarter" idx="11"/>
          </p:nvPr>
        </p:nvSpPr>
        <p:spPr/>
        <p:txBody>
          <a:bodyPr/>
          <a:lstStyle>
            <a:lvl1pPr>
              <a:defRPr/>
            </a:lvl1pPr>
          </a:lstStyle>
          <a:p>
            <a:endParaRPr lang="he-IL"/>
          </a:p>
        </p:txBody>
      </p:sp>
      <p:sp>
        <p:nvSpPr>
          <p:cNvPr id="6" name="מציין מיקום של מספר שקופית 5">
            <a:extLst>
              <a:ext uri="{FF2B5EF4-FFF2-40B4-BE49-F238E27FC236}">
                <a16:creationId xmlns:a16="http://schemas.microsoft.com/office/drawing/2014/main" id="{B50ABAA6-0C93-5934-35BC-67714666A0A7}"/>
              </a:ext>
            </a:extLst>
          </p:cNvPr>
          <p:cNvSpPr>
            <a:spLocks noGrp="1"/>
          </p:cNvSpPr>
          <p:nvPr>
            <p:ph type="sldNum" sz="quarter" idx="12"/>
          </p:nvPr>
        </p:nvSpPr>
        <p:spPr/>
        <p:txBody>
          <a:bodyPr/>
          <a:lstStyle>
            <a:lvl1pPr>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265492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מציין מיקום טקסט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מציין מיקום של תאריך 3">
            <a:extLst>
              <a:ext uri="{FF2B5EF4-FFF2-40B4-BE49-F238E27FC236}">
                <a16:creationId xmlns:a16="http://schemas.microsoft.com/office/drawing/2014/main" id="{055A89FA-F175-DC09-744F-C6B7490E99D3}"/>
              </a:ext>
            </a:extLst>
          </p:cNvPr>
          <p:cNvSpPr>
            <a:spLocks noGrp="1"/>
          </p:cNvSpPr>
          <p:nvPr>
            <p:ph type="dt" sz="half" idx="10"/>
          </p:nvPr>
        </p:nvSpPr>
        <p:spPr/>
        <p:txBody>
          <a:bodyPr/>
          <a:lstStyle>
            <a:lvl1pPr>
              <a:defRPr/>
            </a:lvl1pPr>
          </a:lstStyle>
          <a:p>
            <a:fld id="{3A3AB611-3CD1-4005-ACFB-EA8096253B2D}" type="datetimeFigureOut">
              <a:rPr lang="he-IL" smtClean="0"/>
              <a:t>כ'/שבט/תשפ"ה</a:t>
            </a:fld>
            <a:endParaRPr lang="he-IL"/>
          </a:p>
        </p:txBody>
      </p:sp>
      <p:sp>
        <p:nvSpPr>
          <p:cNvPr id="5" name="מציין מיקום של כותרת תחתונה 4">
            <a:extLst>
              <a:ext uri="{FF2B5EF4-FFF2-40B4-BE49-F238E27FC236}">
                <a16:creationId xmlns:a16="http://schemas.microsoft.com/office/drawing/2014/main" id="{BD36CDA9-A9A8-EC90-4804-8A2EBE9AA610}"/>
              </a:ext>
            </a:extLst>
          </p:cNvPr>
          <p:cNvSpPr>
            <a:spLocks noGrp="1"/>
          </p:cNvSpPr>
          <p:nvPr>
            <p:ph type="ftr" sz="quarter" idx="11"/>
          </p:nvPr>
        </p:nvSpPr>
        <p:spPr/>
        <p:txBody>
          <a:bodyPr/>
          <a:lstStyle>
            <a:lvl1pPr>
              <a:defRPr/>
            </a:lvl1pPr>
          </a:lstStyle>
          <a:p>
            <a:endParaRPr lang="he-IL"/>
          </a:p>
        </p:txBody>
      </p:sp>
      <p:sp>
        <p:nvSpPr>
          <p:cNvPr id="6" name="מציין מיקום של מספר שקופית 5">
            <a:extLst>
              <a:ext uri="{FF2B5EF4-FFF2-40B4-BE49-F238E27FC236}">
                <a16:creationId xmlns:a16="http://schemas.microsoft.com/office/drawing/2014/main" id="{B4272B5B-2A05-32F0-6168-C54F2FB9EE62}"/>
              </a:ext>
            </a:extLst>
          </p:cNvPr>
          <p:cNvSpPr>
            <a:spLocks noGrp="1"/>
          </p:cNvSpPr>
          <p:nvPr>
            <p:ph type="sldNum" sz="quarter" idx="12"/>
          </p:nvPr>
        </p:nvSpPr>
        <p:spPr/>
        <p:txBody>
          <a:bodyPr/>
          <a:lstStyle>
            <a:lvl1pPr>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237574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a:t>Click to edit Master title style</a:t>
            </a:r>
            <a:endParaRPr lang="he-IL"/>
          </a:p>
        </p:txBody>
      </p:sp>
      <p:sp>
        <p:nvSpPr>
          <p:cNvPr id="3" name="מציין מיקום תוכן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מציין מיקום תוכן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מציין מיקום של תאריך 3">
            <a:extLst>
              <a:ext uri="{FF2B5EF4-FFF2-40B4-BE49-F238E27FC236}">
                <a16:creationId xmlns:a16="http://schemas.microsoft.com/office/drawing/2014/main" id="{B963FF3C-BF70-2565-8CAD-951B39DBA950}"/>
              </a:ext>
            </a:extLst>
          </p:cNvPr>
          <p:cNvSpPr>
            <a:spLocks noGrp="1"/>
          </p:cNvSpPr>
          <p:nvPr>
            <p:ph type="dt" sz="half" idx="10"/>
          </p:nvPr>
        </p:nvSpPr>
        <p:spPr/>
        <p:txBody>
          <a:bodyPr/>
          <a:lstStyle>
            <a:lvl1pPr>
              <a:defRPr/>
            </a:lvl1pPr>
          </a:lstStyle>
          <a:p>
            <a:fld id="{3A3AB611-3CD1-4005-ACFB-EA8096253B2D}" type="datetimeFigureOut">
              <a:rPr lang="he-IL" smtClean="0"/>
              <a:t>כ'/שבט/תשפ"ה</a:t>
            </a:fld>
            <a:endParaRPr lang="he-IL"/>
          </a:p>
        </p:txBody>
      </p:sp>
      <p:sp>
        <p:nvSpPr>
          <p:cNvPr id="6" name="מציין מיקום של כותרת תחתונה 4">
            <a:extLst>
              <a:ext uri="{FF2B5EF4-FFF2-40B4-BE49-F238E27FC236}">
                <a16:creationId xmlns:a16="http://schemas.microsoft.com/office/drawing/2014/main" id="{3E5A9348-F852-FBCD-CC5C-B7E06CF30C84}"/>
              </a:ext>
            </a:extLst>
          </p:cNvPr>
          <p:cNvSpPr>
            <a:spLocks noGrp="1"/>
          </p:cNvSpPr>
          <p:nvPr>
            <p:ph type="ftr" sz="quarter" idx="11"/>
          </p:nvPr>
        </p:nvSpPr>
        <p:spPr/>
        <p:txBody>
          <a:bodyPr/>
          <a:lstStyle>
            <a:lvl1pPr>
              <a:defRPr/>
            </a:lvl1pPr>
          </a:lstStyle>
          <a:p>
            <a:endParaRPr lang="he-IL"/>
          </a:p>
        </p:txBody>
      </p:sp>
      <p:sp>
        <p:nvSpPr>
          <p:cNvPr id="7" name="מציין מיקום של מספר שקופית 5">
            <a:extLst>
              <a:ext uri="{FF2B5EF4-FFF2-40B4-BE49-F238E27FC236}">
                <a16:creationId xmlns:a16="http://schemas.microsoft.com/office/drawing/2014/main" id="{8A2FDF62-81AA-BDE9-F674-F1C7022EFB30}"/>
              </a:ext>
            </a:extLst>
          </p:cNvPr>
          <p:cNvSpPr>
            <a:spLocks noGrp="1"/>
          </p:cNvSpPr>
          <p:nvPr>
            <p:ph type="sldNum" sz="quarter" idx="12"/>
          </p:nvPr>
        </p:nvSpPr>
        <p:spPr/>
        <p:txBody>
          <a:bodyPr/>
          <a:lstStyle>
            <a:lvl1pPr>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559004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lvl1pPr>
          </a:lstStyle>
          <a:p>
            <a:r>
              <a:rPr lang="en-US"/>
              <a:t>Click to edit Master title style</a:t>
            </a:r>
            <a:endParaRPr lang="he-IL"/>
          </a:p>
        </p:txBody>
      </p:sp>
      <p:sp>
        <p:nvSpPr>
          <p:cNvPr id="3" name="מציין מיקום טקסט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מציין מיקום תוכן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מציין מיקום טקסט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מציין מיקום תוכן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מציין מיקום של תאריך 3">
            <a:extLst>
              <a:ext uri="{FF2B5EF4-FFF2-40B4-BE49-F238E27FC236}">
                <a16:creationId xmlns:a16="http://schemas.microsoft.com/office/drawing/2014/main" id="{97B0CCE8-F956-817D-00BB-4B1E788BF98C}"/>
              </a:ext>
            </a:extLst>
          </p:cNvPr>
          <p:cNvSpPr>
            <a:spLocks noGrp="1"/>
          </p:cNvSpPr>
          <p:nvPr>
            <p:ph type="dt" sz="half" idx="10"/>
          </p:nvPr>
        </p:nvSpPr>
        <p:spPr/>
        <p:txBody>
          <a:bodyPr/>
          <a:lstStyle>
            <a:lvl1pPr>
              <a:defRPr/>
            </a:lvl1pPr>
          </a:lstStyle>
          <a:p>
            <a:fld id="{3A3AB611-3CD1-4005-ACFB-EA8096253B2D}" type="datetimeFigureOut">
              <a:rPr lang="he-IL" smtClean="0"/>
              <a:t>כ'/שבט/תשפ"ה</a:t>
            </a:fld>
            <a:endParaRPr lang="he-IL"/>
          </a:p>
        </p:txBody>
      </p:sp>
      <p:sp>
        <p:nvSpPr>
          <p:cNvPr id="8" name="מציין מיקום של כותרת תחתונה 4">
            <a:extLst>
              <a:ext uri="{FF2B5EF4-FFF2-40B4-BE49-F238E27FC236}">
                <a16:creationId xmlns:a16="http://schemas.microsoft.com/office/drawing/2014/main" id="{66F7A1A6-6805-3611-3183-2C346771039D}"/>
              </a:ext>
            </a:extLst>
          </p:cNvPr>
          <p:cNvSpPr>
            <a:spLocks noGrp="1"/>
          </p:cNvSpPr>
          <p:nvPr>
            <p:ph type="ftr" sz="quarter" idx="11"/>
          </p:nvPr>
        </p:nvSpPr>
        <p:spPr/>
        <p:txBody>
          <a:bodyPr/>
          <a:lstStyle>
            <a:lvl1pPr>
              <a:defRPr/>
            </a:lvl1pPr>
          </a:lstStyle>
          <a:p>
            <a:endParaRPr lang="he-IL"/>
          </a:p>
        </p:txBody>
      </p:sp>
      <p:sp>
        <p:nvSpPr>
          <p:cNvPr id="9" name="מציין מיקום של מספר שקופית 5">
            <a:extLst>
              <a:ext uri="{FF2B5EF4-FFF2-40B4-BE49-F238E27FC236}">
                <a16:creationId xmlns:a16="http://schemas.microsoft.com/office/drawing/2014/main" id="{B7BAFAC7-793F-7FBC-F3CA-6566C9FE2FAE}"/>
              </a:ext>
            </a:extLst>
          </p:cNvPr>
          <p:cNvSpPr>
            <a:spLocks noGrp="1"/>
          </p:cNvSpPr>
          <p:nvPr>
            <p:ph type="sldNum" sz="quarter" idx="12"/>
          </p:nvPr>
        </p:nvSpPr>
        <p:spPr/>
        <p:txBody>
          <a:bodyPr/>
          <a:lstStyle>
            <a:lvl1pPr>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3442815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a:t>Click to edit Master title style</a:t>
            </a:r>
            <a:endParaRPr lang="he-IL"/>
          </a:p>
        </p:txBody>
      </p:sp>
      <p:sp>
        <p:nvSpPr>
          <p:cNvPr id="3" name="מציין מיקום של תאריך 3">
            <a:extLst>
              <a:ext uri="{FF2B5EF4-FFF2-40B4-BE49-F238E27FC236}">
                <a16:creationId xmlns:a16="http://schemas.microsoft.com/office/drawing/2014/main" id="{1CF5594F-B1A5-5CC4-E266-90A52927FD10}"/>
              </a:ext>
            </a:extLst>
          </p:cNvPr>
          <p:cNvSpPr>
            <a:spLocks noGrp="1"/>
          </p:cNvSpPr>
          <p:nvPr>
            <p:ph type="dt" sz="half" idx="10"/>
          </p:nvPr>
        </p:nvSpPr>
        <p:spPr/>
        <p:txBody>
          <a:bodyPr/>
          <a:lstStyle>
            <a:lvl1pPr>
              <a:defRPr/>
            </a:lvl1pPr>
          </a:lstStyle>
          <a:p>
            <a:fld id="{3A3AB611-3CD1-4005-ACFB-EA8096253B2D}" type="datetimeFigureOut">
              <a:rPr lang="he-IL" smtClean="0"/>
              <a:t>כ'/שבט/תשפ"ה</a:t>
            </a:fld>
            <a:endParaRPr lang="he-IL"/>
          </a:p>
        </p:txBody>
      </p:sp>
      <p:sp>
        <p:nvSpPr>
          <p:cNvPr id="4" name="מציין מיקום של כותרת תחתונה 4">
            <a:extLst>
              <a:ext uri="{FF2B5EF4-FFF2-40B4-BE49-F238E27FC236}">
                <a16:creationId xmlns:a16="http://schemas.microsoft.com/office/drawing/2014/main" id="{DCD00A64-543D-6B0B-6D2C-F9895070BBC9}"/>
              </a:ext>
            </a:extLst>
          </p:cNvPr>
          <p:cNvSpPr>
            <a:spLocks noGrp="1"/>
          </p:cNvSpPr>
          <p:nvPr>
            <p:ph type="ftr" sz="quarter" idx="11"/>
          </p:nvPr>
        </p:nvSpPr>
        <p:spPr/>
        <p:txBody>
          <a:bodyPr/>
          <a:lstStyle>
            <a:lvl1pPr>
              <a:defRPr/>
            </a:lvl1pPr>
          </a:lstStyle>
          <a:p>
            <a:endParaRPr lang="he-IL"/>
          </a:p>
        </p:txBody>
      </p:sp>
      <p:sp>
        <p:nvSpPr>
          <p:cNvPr id="5" name="מציין מיקום של מספר שקופית 5">
            <a:extLst>
              <a:ext uri="{FF2B5EF4-FFF2-40B4-BE49-F238E27FC236}">
                <a16:creationId xmlns:a16="http://schemas.microsoft.com/office/drawing/2014/main" id="{6C59B981-C177-D489-3AE3-BD9852CEAFE3}"/>
              </a:ext>
            </a:extLst>
          </p:cNvPr>
          <p:cNvSpPr>
            <a:spLocks noGrp="1"/>
          </p:cNvSpPr>
          <p:nvPr>
            <p:ph type="sldNum" sz="quarter" idx="12"/>
          </p:nvPr>
        </p:nvSpPr>
        <p:spPr/>
        <p:txBody>
          <a:bodyPr/>
          <a:lstStyle>
            <a:lvl1pPr>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226080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3">
            <a:extLst>
              <a:ext uri="{FF2B5EF4-FFF2-40B4-BE49-F238E27FC236}">
                <a16:creationId xmlns:a16="http://schemas.microsoft.com/office/drawing/2014/main" id="{D73480DC-D139-F685-F511-09542860FA0D}"/>
              </a:ext>
            </a:extLst>
          </p:cNvPr>
          <p:cNvSpPr>
            <a:spLocks noGrp="1"/>
          </p:cNvSpPr>
          <p:nvPr>
            <p:ph type="dt" sz="half" idx="10"/>
          </p:nvPr>
        </p:nvSpPr>
        <p:spPr/>
        <p:txBody>
          <a:bodyPr/>
          <a:lstStyle>
            <a:lvl1pPr>
              <a:defRPr/>
            </a:lvl1pPr>
          </a:lstStyle>
          <a:p>
            <a:fld id="{3A3AB611-3CD1-4005-ACFB-EA8096253B2D}" type="datetimeFigureOut">
              <a:rPr lang="he-IL" smtClean="0"/>
              <a:t>כ'/שבט/תשפ"ה</a:t>
            </a:fld>
            <a:endParaRPr lang="he-IL"/>
          </a:p>
        </p:txBody>
      </p:sp>
      <p:sp>
        <p:nvSpPr>
          <p:cNvPr id="3" name="מציין מיקום של כותרת תחתונה 4">
            <a:extLst>
              <a:ext uri="{FF2B5EF4-FFF2-40B4-BE49-F238E27FC236}">
                <a16:creationId xmlns:a16="http://schemas.microsoft.com/office/drawing/2014/main" id="{2C0DD867-8143-22C7-F547-30A33D89AC25}"/>
              </a:ext>
            </a:extLst>
          </p:cNvPr>
          <p:cNvSpPr>
            <a:spLocks noGrp="1"/>
          </p:cNvSpPr>
          <p:nvPr>
            <p:ph type="ftr" sz="quarter" idx="11"/>
          </p:nvPr>
        </p:nvSpPr>
        <p:spPr/>
        <p:txBody>
          <a:bodyPr/>
          <a:lstStyle>
            <a:lvl1pPr>
              <a:defRPr/>
            </a:lvl1pPr>
          </a:lstStyle>
          <a:p>
            <a:endParaRPr lang="he-IL"/>
          </a:p>
        </p:txBody>
      </p:sp>
      <p:sp>
        <p:nvSpPr>
          <p:cNvPr id="4" name="מציין מיקום של מספר שקופית 5">
            <a:extLst>
              <a:ext uri="{FF2B5EF4-FFF2-40B4-BE49-F238E27FC236}">
                <a16:creationId xmlns:a16="http://schemas.microsoft.com/office/drawing/2014/main" id="{A393E089-ACAE-1EC6-3562-02F89B81A715}"/>
              </a:ext>
            </a:extLst>
          </p:cNvPr>
          <p:cNvSpPr>
            <a:spLocks noGrp="1"/>
          </p:cNvSpPr>
          <p:nvPr>
            <p:ph type="sldNum" sz="quarter" idx="12"/>
          </p:nvPr>
        </p:nvSpPr>
        <p:spPr/>
        <p:txBody>
          <a:bodyPr/>
          <a:lstStyle>
            <a:lvl1pPr>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1141137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מציין מיקום תוכן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מציין מיקום טקסט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מציין מיקום של תאריך 3">
            <a:extLst>
              <a:ext uri="{FF2B5EF4-FFF2-40B4-BE49-F238E27FC236}">
                <a16:creationId xmlns:a16="http://schemas.microsoft.com/office/drawing/2014/main" id="{5B8FB635-CD89-F8F9-2DAC-0875F2FD8023}"/>
              </a:ext>
            </a:extLst>
          </p:cNvPr>
          <p:cNvSpPr>
            <a:spLocks noGrp="1"/>
          </p:cNvSpPr>
          <p:nvPr>
            <p:ph type="dt" sz="half" idx="10"/>
          </p:nvPr>
        </p:nvSpPr>
        <p:spPr/>
        <p:txBody>
          <a:bodyPr/>
          <a:lstStyle>
            <a:lvl1pPr>
              <a:defRPr/>
            </a:lvl1pPr>
          </a:lstStyle>
          <a:p>
            <a:fld id="{3A3AB611-3CD1-4005-ACFB-EA8096253B2D}" type="datetimeFigureOut">
              <a:rPr lang="he-IL" smtClean="0"/>
              <a:t>כ'/שבט/תשפ"ה</a:t>
            </a:fld>
            <a:endParaRPr lang="he-IL"/>
          </a:p>
        </p:txBody>
      </p:sp>
      <p:sp>
        <p:nvSpPr>
          <p:cNvPr id="6" name="מציין מיקום של כותרת תחתונה 4">
            <a:extLst>
              <a:ext uri="{FF2B5EF4-FFF2-40B4-BE49-F238E27FC236}">
                <a16:creationId xmlns:a16="http://schemas.microsoft.com/office/drawing/2014/main" id="{7AE2BCE6-7E60-960C-8D82-083C68761BFC}"/>
              </a:ext>
            </a:extLst>
          </p:cNvPr>
          <p:cNvSpPr>
            <a:spLocks noGrp="1"/>
          </p:cNvSpPr>
          <p:nvPr>
            <p:ph type="ftr" sz="quarter" idx="11"/>
          </p:nvPr>
        </p:nvSpPr>
        <p:spPr/>
        <p:txBody>
          <a:bodyPr/>
          <a:lstStyle>
            <a:lvl1pPr>
              <a:defRPr/>
            </a:lvl1pPr>
          </a:lstStyle>
          <a:p>
            <a:endParaRPr lang="he-IL"/>
          </a:p>
        </p:txBody>
      </p:sp>
      <p:sp>
        <p:nvSpPr>
          <p:cNvPr id="7" name="מציין מיקום של מספר שקופית 5">
            <a:extLst>
              <a:ext uri="{FF2B5EF4-FFF2-40B4-BE49-F238E27FC236}">
                <a16:creationId xmlns:a16="http://schemas.microsoft.com/office/drawing/2014/main" id="{3CCDC59A-FDAC-042E-9314-BB01AD3606BA}"/>
              </a:ext>
            </a:extLst>
          </p:cNvPr>
          <p:cNvSpPr>
            <a:spLocks noGrp="1"/>
          </p:cNvSpPr>
          <p:nvPr>
            <p:ph type="sldNum" sz="quarter" idx="12"/>
          </p:nvPr>
        </p:nvSpPr>
        <p:spPr/>
        <p:txBody>
          <a:bodyPr/>
          <a:lstStyle>
            <a:lvl1pPr>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3471377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מציין מיקום של תמונה 2"/>
          <p:cNvSpPr>
            <a:spLocks noGrp="1"/>
          </p:cNvSpPr>
          <p:nvPr>
            <p:ph type="pic" idx="1"/>
          </p:nvPr>
        </p:nvSpPr>
        <p:spPr>
          <a:xfrm>
            <a:off x="2389717" y="612775"/>
            <a:ext cx="7315200" cy="4114800"/>
          </a:xfrm>
        </p:spPr>
        <p:txBody>
          <a:bodyPr rtlCol="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he-IL" noProof="0"/>
          </a:p>
        </p:txBody>
      </p:sp>
      <p:sp>
        <p:nvSpPr>
          <p:cNvPr id="4" name="מציין מיקום טקסט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מציין מיקום של תאריך 3">
            <a:extLst>
              <a:ext uri="{FF2B5EF4-FFF2-40B4-BE49-F238E27FC236}">
                <a16:creationId xmlns:a16="http://schemas.microsoft.com/office/drawing/2014/main" id="{C7EB9C2F-341E-A657-D698-A4BCF6E8D145}"/>
              </a:ext>
            </a:extLst>
          </p:cNvPr>
          <p:cNvSpPr>
            <a:spLocks noGrp="1"/>
          </p:cNvSpPr>
          <p:nvPr>
            <p:ph type="dt" sz="half" idx="10"/>
          </p:nvPr>
        </p:nvSpPr>
        <p:spPr/>
        <p:txBody>
          <a:bodyPr/>
          <a:lstStyle>
            <a:lvl1pPr>
              <a:defRPr/>
            </a:lvl1pPr>
          </a:lstStyle>
          <a:p>
            <a:fld id="{3A3AB611-3CD1-4005-ACFB-EA8096253B2D}" type="datetimeFigureOut">
              <a:rPr lang="he-IL" smtClean="0"/>
              <a:t>כ'/שבט/תשפ"ה</a:t>
            </a:fld>
            <a:endParaRPr lang="he-IL"/>
          </a:p>
        </p:txBody>
      </p:sp>
      <p:sp>
        <p:nvSpPr>
          <p:cNvPr id="6" name="מציין מיקום של כותרת תחתונה 4">
            <a:extLst>
              <a:ext uri="{FF2B5EF4-FFF2-40B4-BE49-F238E27FC236}">
                <a16:creationId xmlns:a16="http://schemas.microsoft.com/office/drawing/2014/main" id="{DCEC94F4-5F40-BA66-434E-F5601E050923}"/>
              </a:ext>
            </a:extLst>
          </p:cNvPr>
          <p:cNvSpPr>
            <a:spLocks noGrp="1"/>
          </p:cNvSpPr>
          <p:nvPr>
            <p:ph type="ftr" sz="quarter" idx="11"/>
          </p:nvPr>
        </p:nvSpPr>
        <p:spPr/>
        <p:txBody>
          <a:bodyPr/>
          <a:lstStyle>
            <a:lvl1pPr>
              <a:defRPr/>
            </a:lvl1pPr>
          </a:lstStyle>
          <a:p>
            <a:endParaRPr lang="he-IL"/>
          </a:p>
        </p:txBody>
      </p:sp>
      <p:sp>
        <p:nvSpPr>
          <p:cNvPr id="7" name="מציין מיקום של מספר שקופית 5">
            <a:extLst>
              <a:ext uri="{FF2B5EF4-FFF2-40B4-BE49-F238E27FC236}">
                <a16:creationId xmlns:a16="http://schemas.microsoft.com/office/drawing/2014/main" id="{0331BCA7-4C77-C0EA-8134-7830EC3DED56}"/>
              </a:ext>
            </a:extLst>
          </p:cNvPr>
          <p:cNvSpPr>
            <a:spLocks noGrp="1"/>
          </p:cNvSpPr>
          <p:nvPr>
            <p:ph type="sldNum" sz="quarter" idx="12"/>
          </p:nvPr>
        </p:nvSpPr>
        <p:spPr/>
        <p:txBody>
          <a:bodyPr/>
          <a:lstStyle>
            <a:lvl1pPr>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1385182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מציין מיקום של כותרת 1">
            <a:extLst>
              <a:ext uri="{FF2B5EF4-FFF2-40B4-BE49-F238E27FC236}">
                <a16:creationId xmlns:a16="http://schemas.microsoft.com/office/drawing/2014/main" id="{5AAED74B-2125-4068-7DA9-5DB2E2865BAA}"/>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he-IL" altLang="he-IL"/>
              <a:t>לחץ כדי לערוך סגנון כותרת של תבנית בסיס</a:t>
            </a:r>
          </a:p>
        </p:txBody>
      </p:sp>
      <p:sp>
        <p:nvSpPr>
          <p:cNvPr id="1027" name="מציין מיקום טקסט 2">
            <a:extLst>
              <a:ext uri="{FF2B5EF4-FFF2-40B4-BE49-F238E27FC236}">
                <a16:creationId xmlns:a16="http://schemas.microsoft.com/office/drawing/2014/main" id="{81F93FC8-5506-C0E8-CAE8-EAF44F6D7F4F}"/>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he-IL" altLang="he-IL"/>
              <a:t>לחץ כדי לערוך סגנונות טקסט של תבנית בסיס</a:t>
            </a:r>
          </a:p>
          <a:p>
            <a:pPr lvl="1"/>
            <a:r>
              <a:rPr lang="he-IL" altLang="he-IL"/>
              <a:t>רמה שנייה</a:t>
            </a:r>
          </a:p>
          <a:p>
            <a:pPr lvl="2"/>
            <a:r>
              <a:rPr lang="he-IL" altLang="he-IL"/>
              <a:t>רמה שלישית</a:t>
            </a:r>
          </a:p>
          <a:p>
            <a:pPr lvl="3"/>
            <a:r>
              <a:rPr lang="he-IL" altLang="he-IL"/>
              <a:t>רמה רביעית</a:t>
            </a:r>
          </a:p>
          <a:p>
            <a:pPr lvl="4"/>
            <a:r>
              <a:rPr lang="he-IL" altLang="he-IL"/>
              <a:t>רמה חמישית</a:t>
            </a:r>
          </a:p>
        </p:txBody>
      </p:sp>
      <p:sp>
        <p:nvSpPr>
          <p:cNvPr id="4" name="מציין מיקום של תאריך 3">
            <a:extLst>
              <a:ext uri="{FF2B5EF4-FFF2-40B4-BE49-F238E27FC236}">
                <a16:creationId xmlns:a16="http://schemas.microsoft.com/office/drawing/2014/main" id="{66298826-2050-A79D-2D02-01F6125140B5}"/>
              </a:ext>
            </a:extLst>
          </p:cNvPr>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rtl="1" eaLnBrk="1" fontAlgn="auto" hangingPunct="1">
              <a:spcBef>
                <a:spcPts val="0"/>
              </a:spcBef>
              <a:spcAft>
                <a:spcPts val="0"/>
              </a:spcAft>
              <a:defRPr sz="1200" smtClean="0">
                <a:solidFill>
                  <a:schemeClr val="tx1">
                    <a:tint val="75000"/>
                  </a:schemeClr>
                </a:solidFill>
                <a:latin typeface="+mn-lt"/>
                <a:cs typeface="+mn-cs"/>
              </a:defRPr>
            </a:lvl1pPr>
          </a:lstStyle>
          <a:p>
            <a:fld id="{3A3AB611-3CD1-4005-ACFB-EA8096253B2D}" type="datetimeFigureOut">
              <a:rPr lang="he-IL" smtClean="0"/>
              <a:t>כ'/שבט/תשפ"ה</a:t>
            </a:fld>
            <a:endParaRPr lang="he-IL"/>
          </a:p>
        </p:txBody>
      </p:sp>
      <p:sp>
        <p:nvSpPr>
          <p:cNvPr id="5" name="מציין מיקום של כותרת תחתונה 4">
            <a:extLst>
              <a:ext uri="{FF2B5EF4-FFF2-40B4-BE49-F238E27FC236}">
                <a16:creationId xmlns:a16="http://schemas.microsoft.com/office/drawing/2014/main" id="{798A1A50-9DD5-17BD-7576-2E64F3FCA7B3}"/>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rtl="1" eaLnBrk="1" fontAlgn="auto" hangingPunct="1">
              <a:spcBef>
                <a:spcPts val="0"/>
              </a:spcBef>
              <a:spcAft>
                <a:spcPts val="0"/>
              </a:spcAft>
              <a:defRPr sz="1200">
                <a:solidFill>
                  <a:schemeClr val="tx1">
                    <a:tint val="75000"/>
                  </a:schemeClr>
                </a:solidFill>
                <a:latin typeface="+mn-lt"/>
                <a:cs typeface="+mn-cs"/>
              </a:defRPr>
            </a:lvl1pPr>
          </a:lstStyle>
          <a:p>
            <a:endParaRPr lang="he-IL"/>
          </a:p>
        </p:txBody>
      </p:sp>
      <p:sp>
        <p:nvSpPr>
          <p:cNvPr id="6" name="מציין מיקום של מספר שקופית 5">
            <a:extLst>
              <a:ext uri="{FF2B5EF4-FFF2-40B4-BE49-F238E27FC236}">
                <a16:creationId xmlns:a16="http://schemas.microsoft.com/office/drawing/2014/main" id="{C334B7FD-DEC4-1534-ED09-F225A29C5793}"/>
              </a:ext>
            </a:extLst>
          </p:cNvPr>
          <p:cNvSpPr>
            <a:spLocks noGrp="1"/>
          </p:cNvSpPr>
          <p:nvPr>
            <p:ph type="sldNum" sz="quarter" idx="4"/>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rtl="1" eaLnBrk="1" hangingPunct="1">
              <a:defRPr sz="1200">
                <a:solidFill>
                  <a:srgbClr val="898989"/>
                </a:solidFill>
              </a:defRPr>
            </a:lvl1pPr>
          </a:lstStyle>
          <a:p>
            <a:fld id="{0E82144B-10D5-44C6-9C87-69EB22859103}" type="slidenum">
              <a:rPr lang="he-IL" smtClean="0"/>
              <a:t>‹#›</a:t>
            </a:fld>
            <a:endParaRPr lang="he-IL"/>
          </a:p>
        </p:txBody>
      </p:sp>
    </p:spTree>
    <p:extLst>
      <p:ext uri="{BB962C8B-B14F-4D97-AF65-F5344CB8AC3E}">
        <p14:creationId xmlns:p14="http://schemas.microsoft.com/office/powerpoint/2010/main" val="304141355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ctr" rtl="1" eaLnBrk="1" fontAlgn="base" hangingPunct="1">
        <a:spcBef>
          <a:spcPct val="0"/>
        </a:spcBef>
        <a:spcAft>
          <a:spcPct val="0"/>
        </a:spcAft>
        <a:defRPr sz="4400" kern="1200">
          <a:solidFill>
            <a:schemeClr val="tx1"/>
          </a:solidFill>
          <a:latin typeface="+mj-lt"/>
          <a:ea typeface="+mj-ea"/>
          <a:cs typeface="+mj-cs"/>
        </a:defRPr>
      </a:lvl1pPr>
      <a:lvl2pPr algn="ctr" rtl="1" eaLnBrk="1" fontAlgn="base" hangingPunct="1">
        <a:spcBef>
          <a:spcPct val="0"/>
        </a:spcBef>
        <a:spcAft>
          <a:spcPct val="0"/>
        </a:spcAft>
        <a:defRPr sz="4400">
          <a:solidFill>
            <a:schemeClr val="tx1"/>
          </a:solidFill>
          <a:latin typeface="Calibri" panose="020F0502020204030204" pitchFamily="34" charset="0"/>
          <a:cs typeface="Times New Roman" panose="02020603050405020304" pitchFamily="18" charset="0"/>
        </a:defRPr>
      </a:lvl2pPr>
      <a:lvl3pPr algn="ctr" rtl="1" eaLnBrk="1" fontAlgn="base" hangingPunct="1">
        <a:spcBef>
          <a:spcPct val="0"/>
        </a:spcBef>
        <a:spcAft>
          <a:spcPct val="0"/>
        </a:spcAft>
        <a:defRPr sz="4400">
          <a:solidFill>
            <a:schemeClr val="tx1"/>
          </a:solidFill>
          <a:latin typeface="Calibri" panose="020F0502020204030204" pitchFamily="34" charset="0"/>
          <a:cs typeface="Times New Roman" panose="02020603050405020304" pitchFamily="18" charset="0"/>
        </a:defRPr>
      </a:lvl3pPr>
      <a:lvl4pPr algn="ctr" rtl="1" eaLnBrk="1" fontAlgn="base" hangingPunct="1">
        <a:spcBef>
          <a:spcPct val="0"/>
        </a:spcBef>
        <a:spcAft>
          <a:spcPct val="0"/>
        </a:spcAft>
        <a:defRPr sz="4400">
          <a:solidFill>
            <a:schemeClr val="tx1"/>
          </a:solidFill>
          <a:latin typeface="Calibri" panose="020F0502020204030204" pitchFamily="34" charset="0"/>
          <a:cs typeface="Times New Roman" panose="02020603050405020304" pitchFamily="18" charset="0"/>
        </a:defRPr>
      </a:lvl4pPr>
      <a:lvl5pPr algn="ctr" rtl="1" eaLnBrk="1" fontAlgn="base" hangingPunct="1">
        <a:spcBef>
          <a:spcPct val="0"/>
        </a:spcBef>
        <a:spcAft>
          <a:spcPct val="0"/>
        </a:spcAft>
        <a:defRPr sz="4400">
          <a:solidFill>
            <a:schemeClr val="tx1"/>
          </a:solidFill>
          <a:latin typeface="Calibri" panose="020F0502020204030204" pitchFamily="34" charset="0"/>
          <a:cs typeface="Times New Roman" panose="02020603050405020304" pitchFamily="18" charset="0"/>
        </a:defRPr>
      </a:lvl5pPr>
      <a:lvl6pPr marL="457200" algn="ctr" rtl="1" eaLnBrk="1" fontAlgn="base" hangingPunct="1">
        <a:spcBef>
          <a:spcPct val="0"/>
        </a:spcBef>
        <a:spcAft>
          <a:spcPct val="0"/>
        </a:spcAft>
        <a:defRPr sz="4400">
          <a:solidFill>
            <a:schemeClr val="tx1"/>
          </a:solidFill>
          <a:latin typeface="Calibri" panose="020F0502020204030204" pitchFamily="34" charset="0"/>
          <a:cs typeface="Times New Roman" panose="02020603050405020304" pitchFamily="18" charset="0"/>
        </a:defRPr>
      </a:lvl6pPr>
      <a:lvl7pPr marL="914400" algn="ctr" rtl="1" eaLnBrk="1" fontAlgn="base" hangingPunct="1">
        <a:spcBef>
          <a:spcPct val="0"/>
        </a:spcBef>
        <a:spcAft>
          <a:spcPct val="0"/>
        </a:spcAft>
        <a:defRPr sz="4400">
          <a:solidFill>
            <a:schemeClr val="tx1"/>
          </a:solidFill>
          <a:latin typeface="Calibri" panose="020F0502020204030204" pitchFamily="34" charset="0"/>
          <a:cs typeface="Times New Roman" panose="02020603050405020304" pitchFamily="18" charset="0"/>
        </a:defRPr>
      </a:lvl7pPr>
      <a:lvl8pPr marL="1371600" algn="ctr" rtl="1" eaLnBrk="1" fontAlgn="base" hangingPunct="1">
        <a:spcBef>
          <a:spcPct val="0"/>
        </a:spcBef>
        <a:spcAft>
          <a:spcPct val="0"/>
        </a:spcAft>
        <a:defRPr sz="4400">
          <a:solidFill>
            <a:schemeClr val="tx1"/>
          </a:solidFill>
          <a:latin typeface="Calibri" panose="020F0502020204030204" pitchFamily="34" charset="0"/>
          <a:cs typeface="Times New Roman" panose="02020603050405020304" pitchFamily="18" charset="0"/>
        </a:defRPr>
      </a:lvl8pPr>
      <a:lvl9pPr marL="1828800" algn="ctr" rtl="1" eaLnBrk="1" fontAlgn="base" hangingPunct="1">
        <a:spcBef>
          <a:spcPct val="0"/>
        </a:spcBef>
        <a:spcAft>
          <a:spcPct val="0"/>
        </a:spcAft>
        <a:defRPr sz="4400">
          <a:solidFill>
            <a:schemeClr val="tx1"/>
          </a:solidFill>
          <a:latin typeface="Calibri" panose="020F0502020204030204" pitchFamily="34" charset="0"/>
          <a:cs typeface="Times New Roman" panose="02020603050405020304" pitchFamily="18" charset="0"/>
        </a:defRPr>
      </a:lvl9pPr>
    </p:titleStyle>
    <p:bodyStyle>
      <a:lvl1pPr marL="342900" indent="-342900" algn="r" rtl="1"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r" rtl="1"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r" rtl="1"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r" rtl="1"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r" rtl="1"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shlomiasraf/RememberLis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rivate-user-images.githubusercontent.com/148898079/278286795-64d65636-7496-418f-81f6-b1bf499d809b.png?jwt=eyJhbGciOiJIUzI1NiIsInR5cCI6IkpXVCJ9.eyJpc3MiOiJnaXRodWIuY29tIiwiYXVkIjoicmF3LmdpdGh1YnVzZXJjb250ZW50LmNvbSIsImtleSI6ImtleTUiLCJleHAiOjE3MzUxNDE4NjIsIm5iZiI6MTczNTE0MTU2MiwicGF0aCI6Ii8xNDg4OTgwNzkvMjc4Mjg2Nzk1LTY0ZDY1NjM2LTc0OTYtNDE4Zi04MWY2LWIxYmY0OTlkODA5Yi5wbmc_WC1BbXotQWxnb3JpdGhtPUFXUzQtSE1BQy1TSEEyNTYmWC1BbXotQ3JlZGVudGlhbD1BS0lBVkNPRFlMU0E1M1BRSzRaQSUyRjIwMjQxMjI1JTJGdXMtZWFzdC0xJTJGczMlMkZhd3M0X3JlcXVlc3QmWC1BbXotRGF0ZT0yMDI0MTIyNVQxNTQ2MDJaJlgtQW16LUV4cGlyZXM9MzAwJlgtQW16LVNpZ25hdHVyZT1hYTZjMDhmMGJhOGFhNzhkYjk5ZDI4NDQzMmYwMzgwMzk4ZWZlOWJhYWQyNzkxY2JmM2Q1ODQ2NzRlNWFkZDA0JlgtQW16LVNpZ25lZEhlYWRlcnM9aG9zdCJ9.lfIr9jx86y2Qfl3HH9q3JLDJMsc19eVZ_vCBbU4JP-Q"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DD747C-E5AC-DF3F-33FE-D36375855AEA}"/>
              </a:ext>
            </a:extLst>
          </p:cNvPr>
          <p:cNvSpPr>
            <a:spLocks noGrp="1"/>
          </p:cNvSpPr>
          <p:nvPr>
            <p:ph type="subTitle" idx="1"/>
          </p:nvPr>
        </p:nvSpPr>
        <p:spPr>
          <a:xfrm>
            <a:off x="1524000" y="3220528"/>
            <a:ext cx="9144000" cy="3519720"/>
          </a:xfrm>
        </p:spPr>
        <p:txBody>
          <a:bodyPr>
            <a:normAutofit fontScale="77500" lnSpcReduction="20000"/>
          </a:bodyPr>
          <a:lstStyle/>
          <a:p>
            <a:r>
              <a:rPr lang="he-IL" dirty="0">
                <a:solidFill>
                  <a:schemeClr val="tx1"/>
                </a:solidFill>
              </a:rPr>
              <a:t>שמות הסטודנטים:</a:t>
            </a:r>
            <a:endParaRPr lang="en-US" dirty="0">
              <a:solidFill>
                <a:schemeClr val="tx1"/>
              </a:solidFill>
            </a:endParaRPr>
          </a:p>
          <a:p>
            <a:br>
              <a:rPr lang="en-US" dirty="0">
                <a:solidFill>
                  <a:schemeClr val="tx1"/>
                </a:solidFill>
              </a:rPr>
            </a:br>
            <a:r>
              <a:rPr lang="he-IL" dirty="0" err="1">
                <a:solidFill>
                  <a:schemeClr val="tx1"/>
                </a:solidFill>
              </a:rPr>
              <a:t>הרש"צ</a:t>
            </a:r>
            <a:r>
              <a:rPr lang="he-IL" dirty="0">
                <a:solidFill>
                  <a:schemeClr val="tx1"/>
                </a:solidFill>
              </a:rPr>
              <a:t> דניאל כהן שדה: 208565820</a:t>
            </a:r>
          </a:p>
          <a:p>
            <a:r>
              <a:rPr lang="he-IL" dirty="0">
                <a:solidFill>
                  <a:schemeClr val="tx1"/>
                </a:solidFill>
              </a:rPr>
              <a:t>אופק מרום 208336701</a:t>
            </a:r>
          </a:p>
          <a:p>
            <a:r>
              <a:rPr lang="he-IL" dirty="0">
                <a:solidFill>
                  <a:schemeClr val="tx1"/>
                </a:solidFill>
              </a:rPr>
              <a:t>שלומי </a:t>
            </a:r>
            <a:r>
              <a:rPr lang="he-IL" dirty="0" err="1">
                <a:solidFill>
                  <a:schemeClr val="tx1"/>
                </a:solidFill>
              </a:rPr>
              <a:t>אסרף</a:t>
            </a:r>
            <a:r>
              <a:rPr lang="he-IL" dirty="0">
                <a:solidFill>
                  <a:schemeClr val="tx1"/>
                </a:solidFill>
              </a:rPr>
              <a:t> 207970252</a:t>
            </a:r>
          </a:p>
          <a:p>
            <a:r>
              <a:rPr lang="he-IL" dirty="0">
                <a:solidFill>
                  <a:schemeClr val="tx1"/>
                </a:solidFill>
              </a:rPr>
              <a:t>ירין קשת 314828450</a:t>
            </a:r>
          </a:p>
          <a:p>
            <a:endParaRPr lang="en-US" dirty="0">
              <a:solidFill>
                <a:schemeClr val="tx1"/>
              </a:solidFill>
            </a:endParaRPr>
          </a:p>
          <a:p>
            <a:r>
              <a:rPr lang="he-IL" dirty="0">
                <a:solidFill>
                  <a:schemeClr val="tx1"/>
                </a:solidFill>
              </a:rPr>
              <a:t>קישור </a:t>
            </a:r>
            <a:r>
              <a:rPr lang="he-IL" dirty="0" err="1">
                <a:solidFill>
                  <a:schemeClr val="tx1"/>
                </a:solidFill>
              </a:rPr>
              <a:t>לגיט</a:t>
            </a:r>
            <a:r>
              <a:rPr lang="he-IL" dirty="0">
                <a:solidFill>
                  <a:schemeClr val="tx1"/>
                </a:solidFill>
              </a:rPr>
              <a:t> של הפרויקט:</a:t>
            </a:r>
          </a:p>
          <a:p>
            <a:r>
              <a:rPr lang="en-US" dirty="0">
                <a:solidFill>
                  <a:schemeClr val="tx1"/>
                </a:solidFill>
                <a:hlinkClick r:id="rId2">
                  <a:extLst>
                    <a:ext uri="{A12FA001-AC4F-418D-AE19-62706E023703}">
                      <ahyp:hlinkClr xmlns:ahyp="http://schemas.microsoft.com/office/drawing/2018/hyperlinkcolor" val="tx"/>
                    </a:ext>
                  </a:extLst>
                </a:hlinkClick>
              </a:rPr>
              <a:t>https://github.com/shlomiasraf/RememberList</a:t>
            </a:r>
            <a:r>
              <a:rPr lang="he-IL" dirty="0">
                <a:solidFill>
                  <a:schemeClr val="tx1"/>
                </a:solidFill>
              </a:rPr>
              <a:t> </a:t>
            </a:r>
          </a:p>
        </p:txBody>
      </p:sp>
      <p:pic>
        <p:nvPicPr>
          <p:cNvPr id="5" name="Picture 4">
            <a:extLst>
              <a:ext uri="{FF2B5EF4-FFF2-40B4-BE49-F238E27FC236}">
                <a16:creationId xmlns:a16="http://schemas.microsoft.com/office/drawing/2014/main" id="{0B5AEA01-1CD0-C8CC-FBF7-910DE277F318}"/>
              </a:ext>
            </a:extLst>
          </p:cNvPr>
          <p:cNvPicPr>
            <a:picLocks noChangeAspect="1"/>
          </p:cNvPicPr>
          <p:nvPr/>
        </p:nvPicPr>
        <p:blipFill>
          <a:blip r:embed="rId3"/>
          <a:stretch>
            <a:fillRect/>
          </a:stretch>
        </p:blipFill>
        <p:spPr>
          <a:xfrm>
            <a:off x="4589253" y="117752"/>
            <a:ext cx="2758472" cy="3117341"/>
          </a:xfrm>
          <a:prstGeom prst="rect">
            <a:avLst/>
          </a:prstGeom>
        </p:spPr>
      </p:pic>
    </p:spTree>
    <p:extLst>
      <p:ext uri="{BB962C8B-B14F-4D97-AF65-F5344CB8AC3E}">
        <p14:creationId xmlns:p14="http://schemas.microsoft.com/office/powerpoint/2010/main" val="2534910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ata flow&#10;&#10;Description automatically generated">
            <a:extLst>
              <a:ext uri="{FF2B5EF4-FFF2-40B4-BE49-F238E27FC236}">
                <a16:creationId xmlns:a16="http://schemas.microsoft.com/office/drawing/2014/main" id="{4B599499-AFB0-C989-23B9-82A6F9BBFF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882" y="1712329"/>
            <a:ext cx="11102236" cy="4715774"/>
          </a:xfrm>
          <a:prstGeom prst="rect">
            <a:avLst/>
          </a:prstGeom>
        </p:spPr>
      </p:pic>
      <p:sp>
        <p:nvSpPr>
          <p:cNvPr id="2" name="Title 1">
            <a:extLst>
              <a:ext uri="{FF2B5EF4-FFF2-40B4-BE49-F238E27FC236}">
                <a16:creationId xmlns:a16="http://schemas.microsoft.com/office/drawing/2014/main" id="{9C377826-6F23-8DCC-7D2C-C4D4CAD3C9DF}"/>
              </a:ext>
            </a:extLst>
          </p:cNvPr>
          <p:cNvSpPr>
            <a:spLocks noGrp="1"/>
          </p:cNvSpPr>
          <p:nvPr>
            <p:ph type="title"/>
          </p:nvPr>
        </p:nvSpPr>
        <p:spPr/>
        <p:txBody>
          <a:bodyPr/>
          <a:lstStyle/>
          <a:p>
            <a:r>
              <a:rPr lang="en-US" b="1" dirty="0">
                <a:solidFill>
                  <a:schemeClr val="tx2"/>
                </a:solidFill>
                <a:effectLst/>
                <a:latin typeface="Aptos" panose="020B0004020202020204" pitchFamily="34" charset="0"/>
                <a:ea typeface="Aptos" panose="020B0004020202020204" pitchFamily="34" charset="0"/>
                <a:cs typeface="Arial" panose="020B0604020202020204" pitchFamily="34" charset="0"/>
              </a:rPr>
              <a:t>State Machine Diagram</a:t>
            </a:r>
            <a:endParaRPr lang="he-IL" b="1" dirty="0">
              <a:solidFill>
                <a:schemeClr val="tx2"/>
              </a:solidFill>
            </a:endParaRPr>
          </a:p>
        </p:txBody>
      </p:sp>
      <p:sp>
        <p:nvSpPr>
          <p:cNvPr id="3" name="Content Placeholder 2">
            <a:extLst>
              <a:ext uri="{FF2B5EF4-FFF2-40B4-BE49-F238E27FC236}">
                <a16:creationId xmlns:a16="http://schemas.microsoft.com/office/drawing/2014/main" id="{4854F216-6A5D-2FCA-EAF5-80B13FF0BC3B}"/>
              </a:ext>
            </a:extLst>
          </p:cNvPr>
          <p:cNvSpPr>
            <a:spLocks noGrp="1"/>
          </p:cNvSpPr>
          <p:nvPr>
            <p:ph idx="1"/>
          </p:nvPr>
        </p:nvSpPr>
        <p:spPr>
          <a:xfrm>
            <a:off x="609600" y="1334219"/>
            <a:ext cx="10972800" cy="4791945"/>
          </a:xfrm>
        </p:spPr>
        <p:txBody>
          <a:bodyPr/>
          <a:lstStyle/>
          <a:p>
            <a:r>
              <a:rPr lang="he-IL" sz="2200" b="1" kern="100" dirty="0">
                <a:effectLst/>
                <a:latin typeface="Aptos" panose="020B0004020202020204" pitchFamily="34" charset="0"/>
                <a:ea typeface="Aptos" panose="020B0004020202020204" pitchFamily="34" charset="0"/>
                <a:cs typeface="Arial" panose="020B0604020202020204" pitchFamily="34" charset="0"/>
              </a:rPr>
              <a:t>דיאגרמה המתארת את מצב הרשימה במהלך עבודת האפליקציה.</a:t>
            </a:r>
            <a:endParaRPr lang="en-US" sz="2200" b="1" kern="100" dirty="0">
              <a:effectLst/>
              <a:latin typeface="Aptos" panose="020B0004020202020204" pitchFamily="34" charset="0"/>
              <a:ea typeface="Aptos" panose="020B0004020202020204" pitchFamily="34" charset="0"/>
              <a:cs typeface="Arial" panose="020B0604020202020204" pitchFamily="34" charset="0"/>
            </a:endParaRPr>
          </a:p>
          <a:p>
            <a:endParaRPr lang="he-IL" sz="2200" b="1" dirty="0"/>
          </a:p>
        </p:txBody>
      </p:sp>
    </p:spTree>
    <p:extLst>
      <p:ext uri="{BB962C8B-B14F-4D97-AF65-F5344CB8AC3E}">
        <p14:creationId xmlns:p14="http://schemas.microsoft.com/office/powerpoint/2010/main" val="418842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F97AB720-7A5E-6BB5-1422-2429EAB31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370" y="1799573"/>
            <a:ext cx="10512724" cy="4932290"/>
          </a:xfrm>
          <a:prstGeom prst="rect">
            <a:avLst/>
          </a:prstGeom>
        </p:spPr>
      </p:pic>
      <p:sp>
        <p:nvSpPr>
          <p:cNvPr id="2" name="Title 1">
            <a:extLst>
              <a:ext uri="{FF2B5EF4-FFF2-40B4-BE49-F238E27FC236}">
                <a16:creationId xmlns:a16="http://schemas.microsoft.com/office/drawing/2014/main" id="{A4ECFF84-D033-027F-4C7C-80454872B5E5}"/>
              </a:ext>
            </a:extLst>
          </p:cNvPr>
          <p:cNvSpPr>
            <a:spLocks noGrp="1"/>
          </p:cNvSpPr>
          <p:nvPr>
            <p:ph type="title"/>
          </p:nvPr>
        </p:nvSpPr>
        <p:spPr/>
        <p:txBody>
          <a:bodyPr/>
          <a:lstStyle/>
          <a:p>
            <a:r>
              <a:rPr lang="en-US" b="1" dirty="0">
                <a:solidFill>
                  <a:schemeClr val="tx2"/>
                </a:solidFill>
                <a:effectLst/>
                <a:latin typeface="Aptos" panose="020B0004020202020204" pitchFamily="34" charset="0"/>
                <a:ea typeface="Aptos" panose="020B0004020202020204" pitchFamily="34" charset="0"/>
                <a:cs typeface="Arial" panose="020B0604020202020204" pitchFamily="34" charset="0"/>
              </a:rPr>
              <a:t>Object Diagram</a:t>
            </a:r>
            <a:endParaRPr lang="he-IL" b="1" dirty="0">
              <a:solidFill>
                <a:schemeClr val="tx2"/>
              </a:solidFill>
            </a:endParaRPr>
          </a:p>
        </p:txBody>
      </p:sp>
      <p:sp>
        <p:nvSpPr>
          <p:cNvPr id="3" name="Content Placeholder 2">
            <a:extLst>
              <a:ext uri="{FF2B5EF4-FFF2-40B4-BE49-F238E27FC236}">
                <a16:creationId xmlns:a16="http://schemas.microsoft.com/office/drawing/2014/main" id="{66C74B4F-6D12-62AE-7940-86ADF6619CB7}"/>
              </a:ext>
            </a:extLst>
          </p:cNvPr>
          <p:cNvSpPr>
            <a:spLocks noGrp="1"/>
          </p:cNvSpPr>
          <p:nvPr>
            <p:ph idx="1"/>
          </p:nvPr>
        </p:nvSpPr>
        <p:spPr/>
        <p:txBody>
          <a:bodyPr/>
          <a:lstStyle/>
          <a:p>
            <a:r>
              <a:rPr lang="he-IL" sz="2200" b="1" kern="100" dirty="0">
                <a:effectLst/>
                <a:latin typeface="Aptos" panose="020B0004020202020204" pitchFamily="34" charset="0"/>
                <a:ea typeface="Aptos" panose="020B0004020202020204" pitchFamily="34" charset="0"/>
                <a:cs typeface="Arial" panose="020B0604020202020204" pitchFamily="34" charset="0"/>
              </a:rPr>
              <a:t>דיאגרמה המציגה את האובייקטים </a:t>
            </a:r>
            <a:r>
              <a:rPr lang="he-IL" sz="2200" b="1" kern="100" dirty="0" err="1">
                <a:effectLst/>
                <a:latin typeface="Aptos" panose="020B0004020202020204" pitchFamily="34" charset="0"/>
                <a:ea typeface="Aptos" panose="020B0004020202020204" pitchFamily="34" charset="0"/>
                <a:cs typeface="Arial" panose="020B0604020202020204" pitchFamily="34" charset="0"/>
              </a:rPr>
              <a:t>במערכת,בדיאגרמה</a:t>
            </a:r>
            <a:r>
              <a:rPr lang="he-IL" sz="2200" b="1" kern="100" dirty="0">
                <a:effectLst/>
                <a:latin typeface="Aptos" panose="020B0004020202020204" pitchFamily="34" charset="0"/>
                <a:ea typeface="Aptos" panose="020B0004020202020204" pitchFamily="34" charset="0"/>
                <a:cs typeface="Arial" panose="020B0604020202020204" pitchFamily="34" charset="0"/>
              </a:rPr>
              <a:t> זו רואים רשימה המכילה 3 פריטים.</a:t>
            </a:r>
            <a:endParaRPr lang="en-US" sz="2200" b="1" kern="100" dirty="0">
              <a:effectLst/>
              <a:latin typeface="Aptos" panose="020B0004020202020204" pitchFamily="34" charset="0"/>
              <a:ea typeface="Aptos" panose="020B0004020202020204" pitchFamily="34" charset="0"/>
              <a:cs typeface="Arial" panose="020B0604020202020204" pitchFamily="34" charset="0"/>
            </a:endParaRPr>
          </a:p>
          <a:p>
            <a:endParaRPr lang="he-IL" sz="2200" b="1" dirty="0"/>
          </a:p>
        </p:txBody>
      </p:sp>
    </p:spTree>
    <p:extLst>
      <p:ext uri="{BB962C8B-B14F-4D97-AF65-F5344CB8AC3E}">
        <p14:creationId xmlns:p14="http://schemas.microsoft.com/office/powerpoint/2010/main" val="202395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1">
            <a:extLst>
              <a:ext uri="{FF2B5EF4-FFF2-40B4-BE49-F238E27FC236}">
                <a16:creationId xmlns:a16="http://schemas.microsoft.com/office/drawing/2014/main" id="{645EA73D-2BA8-51B0-3C7B-C6D42164A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987" y="1785724"/>
            <a:ext cx="10059334" cy="4666833"/>
          </a:xfrm>
          <a:prstGeom prst="rect">
            <a:avLst/>
          </a:prstGeom>
        </p:spPr>
      </p:pic>
      <p:sp>
        <p:nvSpPr>
          <p:cNvPr id="2" name="Title 1">
            <a:extLst>
              <a:ext uri="{FF2B5EF4-FFF2-40B4-BE49-F238E27FC236}">
                <a16:creationId xmlns:a16="http://schemas.microsoft.com/office/drawing/2014/main" id="{2866BD92-1F17-D5FB-4ED8-F4450E35E1E7}"/>
              </a:ext>
            </a:extLst>
          </p:cNvPr>
          <p:cNvSpPr>
            <a:spLocks noGrp="1"/>
          </p:cNvSpPr>
          <p:nvPr>
            <p:ph type="title"/>
          </p:nvPr>
        </p:nvSpPr>
        <p:spPr/>
        <p:txBody>
          <a:bodyPr/>
          <a:lstStyle/>
          <a:p>
            <a:r>
              <a:rPr lang="en-US" dirty="0">
                <a:solidFill>
                  <a:schemeClr val="tx2"/>
                </a:solidFill>
                <a:effectLst/>
                <a:latin typeface="Aptos" panose="020B0004020202020204" pitchFamily="34" charset="0"/>
                <a:ea typeface="Aptos" panose="020B0004020202020204" pitchFamily="34" charset="0"/>
                <a:cs typeface="Arial" panose="020B0604020202020204" pitchFamily="34" charset="0"/>
              </a:rPr>
              <a:t>Sequence Diagram</a:t>
            </a:r>
            <a:endParaRPr lang="he-IL" dirty="0">
              <a:solidFill>
                <a:schemeClr val="tx2"/>
              </a:solidFill>
            </a:endParaRPr>
          </a:p>
        </p:txBody>
      </p:sp>
      <p:sp>
        <p:nvSpPr>
          <p:cNvPr id="3" name="Content Placeholder 2">
            <a:extLst>
              <a:ext uri="{FF2B5EF4-FFF2-40B4-BE49-F238E27FC236}">
                <a16:creationId xmlns:a16="http://schemas.microsoft.com/office/drawing/2014/main" id="{FE9B49B2-C62D-CF81-0089-CF386F579ED5}"/>
              </a:ext>
            </a:extLst>
          </p:cNvPr>
          <p:cNvSpPr>
            <a:spLocks noGrp="1"/>
          </p:cNvSpPr>
          <p:nvPr>
            <p:ph idx="1"/>
          </p:nvPr>
        </p:nvSpPr>
        <p:spPr/>
        <p:txBody>
          <a:bodyPr/>
          <a:lstStyle/>
          <a:p>
            <a:r>
              <a:rPr lang="he-IL" sz="2200" b="1" dirty="0">
                <a:effectLst/>
                <a:latin typeface="Aptos" panose="020B0004020202020204" pitchFamily="34" charset="0"/>
                <a:ea typeface="Aptos" panose="020B0004020202020204" pitchFamily="34" charset="0"/>
                <a:cs typeface="Arial" panose="020B0604020202020204" pitchFamily="34" charset="0"/>
              </a:rPr>
              <a:t>דיאגרמה המתארת את אופן הפעולה של יצירת רשימה חדשה באפליקציה.</a:t>
            </a:r>
          </a:p>
          <a:p>
            <a:endParaRPr lang="he-IL" sz="2200" b="1" dirty="0"/>
          </a:p>
        </p:txBody>
      </p:sp>
    </p:spTree>
    <p:extLst>
      <p:ext uri="{BB962C8B-B14F-4D97-AF65-F5344CB8AC3E}">
        <p14:creationId xmlns:p14="http://schemas.microsoft.com/office/powerpoint/2010/main" val="333694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64A43652-79B7-62B2-655C-93C108B5FF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2703" y="2234272"/>
            <a:ext cx="10061418" cy="3792718"/>
          </a:xfrm>
          <a:prstGeom prst="rect">
            <a:avLst/>
          </a:prstGeom>
        </p:spPr>
      </p:pic>
      <p:sp>
        <p:nvSpPr>
          <p:cNvPr id="2" name="Title 1">
            <a:extLst>
              <a:ext uri="{FF2B5EF4-FFF2-40B4-BE49-F238E27FC236}">
                <a16:creationId xmlns:a16="http://schemas.microsoft.com/office/drawing/2014/main" id="{5CD30801-62E3-5B37-2EC9-BEA70BC4A27C}"/>
              </a:ext>
            </a:extLst>
          </p:cNvPr>
          <p:cNvSpPr>
            <a:spLocks noGrp="1"/>
          </p:cNvSpPr>
          <p:nvPr>
            <p:ph type="title"/>
          </p:nvPr>
        </p:nvSpPr>
        <p:spPr>
          <a:xfrm>
            <a:off x="609600" y="297642"/>
            <a:ext cx="10972800" cy="1143000"/>
          </a:xfrm>
        </p:spPr>
        <p:txBody>
          <a:bodyPr/>
          <a:lstStyle/>
          <a:p>
            <a:r>
              <a:rPr lang="en-US" kern="100" dirty="0">
                <a:solidFill>
                  <a:schemeClr val="tx2"/>
                </a:solidFill>
                <a:effectLst/>
                <a:latin typeface="Aptos" panose="020B0004020202020204" pitchFamily="34" charset="0"/>
                <a:ea typeface="Aptos" panose="020B0004020202020204" pitchFamily="34" charset="0"/>
                <a:cs typeface="Arial" panose="020B0604020202020204" pitchFamily="34" charset="0"/>
              </a:rPr>
              <a:t> </a:t>
            </a:r>
            <a:r>
              <a:rPr lang="he-IL" kern="100" dirty="0">
                <a:solidFill>
                  <a:schemeClr val="tx2"/>
                </a:solidFill>
                <a:effectLst/>
                <a:latin typeface="Aptos" panose="020B0004020202020204" pitchFamily="34" charset="0"/>
                <a:ea typeface="Aptos" panose="020B0004020202020204" pitchFamily="34" charset="0"/>
                <a:cs typeface="Arial" panose="020B0604020202020204" pitchFamily="34" charset="0"/>
              </a:rPr>
              <a:t>לשנות </a:t>
            </a:r>
            <a:r>
              <a:rPr lang="en-US" kern="100" dirty="0">
                <a:solidFill>
                  <a:schemeClr val="tx2"/>
                </a:solidFill>
                <a:effectLst/>
                <a:latin typeface="Aptos" panose="020B0004020202020204" pitchFamily="34" charset="0"/>
                <a:ea typeface="Aptos" panose="020B0004020202020204" pitchFamily="34" charset="0"/>
                <a:cs typeface="Arial" panose="020B0604020202020204" pitchFamily="34" charset="0"/>
              </a:rPr>
              <a:t>Class Diagram</a:t>
            </a:r>
            <a:endParaRPr lang="he-IL" dirty="0">
              <a:solidFill>
                <a:schemeClr val="tx2"/>
              </a:solidFill>
            </a:endParaRPr>
          </a:p>
        </p:txBody>
      </p:sp>
      <p:sp>
        <p:nvSpPr>
          <p:cNvPr id="3" name="Content Placeholder 2">
            <a:extLst>
              <a:ext uri="{FF2B5EF4-FFF2-40B4-BE49-F238E27FC236}">
                <a16:creationId xmlns:a16="http://schemas.microsoft.com/office/drawing/2014/main" id="{AB2132C3-0C6D-5C68-C94D-9F2B62A168EB}"/>
              </a:ext>
            </a:extLst>
          </p:cNvPr>
          <p:cNvSpPr>
            <a:spLocks noGrp="1"/>
          </p:cNvSpPr>
          <p:nvPr>
            <p:ph idx="1"/>
          </p:nvPr>
        </p:nvSpPr>
        <p:spPr/>
        <p:txBody>
          <a:bodyPr/>
          <a:lstStyle/>
          <a:p>
            <a:r>
              <a:rPr lang="he-IL" sz="2200" b="1" dirty="0">
                <a:effectLst/>
                <a:latin typeface="Aptos" panose="020B0004020202020204" pitchFamily="34" charset="0"/>
                <a:ea typeface="Aptos" panose="020B0004020202020204" pitchFamily="34" charset="0"/>
                <a:cs typeface="Arial" panose="020B0604020202020204" pitchFamily="34" charset="0"/>
              </a:rPr>
              <a:t>דיאגרמה המתארת את מבנה המערכת של האפליקציה.</a:t>
            </a:r>
          </a:p>
          <a:p>
            <a:pPr marL="0" indent="0">
              <a:buNone/>
            </a:pPr>
            <a:endParaRPr lang="he-IL" sz="2200" b="1" dirty="0"/>
          </a:p>
        </p:txBody>
      </p:sp>
    </p:spTree>
    <p:extLst>
      <p:ext uri="{BB962C8B-B14F-4D97-AF65-F5344CB8AC3E}">
        <p14:creationId xmlns:p14="http://schemas.microsoft.com/office/powerpoint/2010/main" val="1655717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05B9-BB26-9FD9-5522-9A02D4AFE772}"/>
              </a:ext>
            </a:extLst>
          </p:cNvPr>
          <p:cNvSpPr>
            <a:spLocks noGrp="1"/>
          </p:cNvSpPr>
          <p:nvPr>
            <p:ph type="title"/>
          </p:nvPr>
        </p:nvSpPr>
        <p:spPr/>
        <p:txBody>
          <a:bodyPr/>
          <a:lstStyle/>
          <a:p>
            <a:r>
              <a:rPr lang="en-US" dirty="0">
                <a:solidFill>
                  <a:schemeClr val="tx2"/>
                </a:solidFill>
                <a:effectLst/>
                <a:latin typeface="Aptos" panose="020B0004020202020204" pitchFamily="34" charset="0"/>
                <a:ea typeface="Aptos" panose="020B0004020202020204" pitchFamily="34" charset="0"/>
                <a:cs typeface="Arial" panose="020B0604020202020204" pitchFamily="34" charset="0"/>
              </a:rPr>
              <a:t> </a:t>
            </a:r>
            <a:r>
              <a:rPr lang="he-IL" dirty="0">
                <a:solidFill>
                  <a:schemeClr val="tx2"/>
                </a:solidFill>
                <a:effectLst/>
                <a:latin typeface="Aptos" panose="020B0004020202020204" pitchFamily="34" charset="0"/>
                <a:ea typeface="Aptos" panose="020B0004020202020204" pitchFamily="34" charset="0"/>
                <a:cs typeface="Arial" panose="020B0604020202020204" pitchFamily="34" charset="0"/>
              </a:rPr>
              <a:t>לשנות </a:t>
            </a:r>
            <a:r>
              <a:rPr lang="en-US" dirty="0">
                <a:solidFill>
                  <a:schemeClr val="tx2"/>
                </a:solidFill>
                <a:effectLst/>
                <a:latin typeface="Aptos" panose="020B0004020202020204" pitchFamily="34" charset="0"/>
                <a:ea typeface="Aptos" panose="020B0004020202020204" pitchFamily="34" charset="0"/>
                <a:cs typeface="Arial" panose="020B0604020202020204" pitchFamily="34" charset="0"/>
              </a:rPr>
              <a:t>ERD Diagram</a:t>
            </a:r>
            <a:endParaRPr lang="he-IL" dirty="0">
              <a:solidFill>
                <a:schemeClr val="tx2"/>
              </a:solidFill>
            </a:endParaRPr>
          </a:p>
        </p:txBody>
      </p:sp>
      <p:sp>
        <p:nvSpPr>
          <p:cNvPr id="3" name="Content Placeholder 2">
            <a:extLst>
              <a:ext uri="{FF2B5EF4-FFF2-40B4-BE49-F238E27FC236}">
                <a16:creationId xmlns:a16="http://schemas.microsoft.com/office/drawing/2014/main" id="{47E4C386-9D17-C85F-C61B-8C57532CC878}"/>
              </a:ext>
            </a:extLst>
          </p:cNvPr>
          <p:cNvSpPr>
            <a:spLocks noGrp="1"/>
          </p:cNvSpPr>
          <p:nvPr>
            <p:ph idx="1"/>
          </p:nvPr>
        </p:nvSpPr>
        <p:spPr/>
        <p:txBody>
          <a:bodyPr/>
          <a:lstStyle/>
          <a:p>
            <a:r>
              <a:rPr lang="he-IL" sz="2200" kern="100" dirty="0">
                <a:effectLst/>
                <a:latin typeface="Aptos" panose="020B0004020202020204" pitchFamily="34" charset="0"/>
                <a:ea typeface="Aptos" panose="020B0004020202020204" pitchFamily="34" charset="0"/>
                <a:cs typeface="Arial" panose="020B0604020202020204" pitchFamily="34" charset="0"/>
              </a:rPr>
              <a:t>דיאגרמה המציגה את הקשר בין טבלאות מסד הנתונים של האפליקציה.</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endParaRPr lang="he-IL" sz="2200" dirty="0"/>
          </a:p>
        </p:txBody>
      </p:sp>
      <p:pic>
        <p:nvPicPr>
          <p:cNvPr id="4" name="Picture 3" descr="A screenshot of a computer&#10;&#10;Description automatically generated">
            <a:extLst>
              <a:ext uri="{FF2B5EF4-FFF2-40B4-BE49-F238E27FC236}">
                <a16:creationId xmlns:a16="http://schemas.microsoft.com/office/drawing/2014/main" id="{31781F7A-3EDD-D78B-4755-1F7F3159D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363" y="2402535"/>
            <a:ext cx="8891862" cy="3066012"/>
          </a:xfrm>
          <a:prstGeom prst="rect">
            <a:avLst/>
          </a:prstGeom>
        </p:spPr>
      </p:pic>
    </p:spTree>
    <p:extLst>
      <p:ext uri="{BB962C8B-B14F-4D97-AF65-F5344CB8AC3E}">
        <p14:creationId xmlns:p14="http://schemas.microsoft.com/office/powerpoint/2010/main" val="81326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7584-8AE8-162E-1A79-C9204A15EEC1}"/>
              </a:ext>
            </a:extLst>
          </p:cNvPr>
          <p:cNvSpPr>
            <a:spLocks noGrp="1"/>
          </p:cNvSpPr>
          <p:nvPr>
            <p:ph type="title"/>
          </p:nvPr>
        </p:nvSpPr>
        <p:spPr>
          <a:xfrm>
            <a:off x="609600" y="274638"/>
            <a:ext cx="9765102" cy="1143000"/>
          </a:xfrm>
        </p:spPr>
        <p:txBody>
          <a:bodyPr/>
          <a:lstStyle/>
          <a:p>
            <a:r>
              <a:rPr lang="he-IL" b="1" dirty="0">
                <a:solidFill>
                  <a:schemeClr val="tx2"/>
                </a:solidFill>
              </a:rPr>
              <a:t>מבנה המערכת לפי ארכיטקטורת </a:t>
            </a:r>
            <a:r>
              <a:rPr lang="en-US" b="1" dirty="0">
                <a:solidFill>
                  <a:schemeClr val="tx2"/>
                </a:solidFill>
              </a:rPr>
              <a:t>MVVM</a:t>
            </a:r>
            <a:endParaRPr lang="he-IL" b="1" dirty="0">
              <a:solidFill>
                <a:schemeClr val="tx2"/>
              </a:solidFill>
            </a:endParaRPr>
          </a:p>
        </p:txBody>
      </p:sp>
      <p:sp>
        <p:nvSpPr>
          <p:cNvPr id="6" name="Rectangle 3">
            <a:extLst>
              <a:ext uri="{FF2B5EF4-FFF2-40B4-BE49-F238E27FC236}">
                <a16:creationId xmlns:a16="http://schemas.microsoft.com/office/drawing/2014/main" id="{6CBB2F7F-1A78-FC6D-41AF-8CB6D99DB5E4}"/>
              </a:ext>
            </a:extLst>
          </p:cNvPr>
          <p:cNvSpPr>
            <a:spLocks noGrp="1" noChangeArrowheads="1"/>
          </p:cNvSpPr>
          <p:nvPr>
            <p:ph idx="1"/>
          </p:nvPr>
        </p:nvSpPr>
        <p:spPr bwMode="auto">
          <a:xfrm>
            <a:off x="753375" y="1508693"/>
            <a:ext cx="1082902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sz="2000" dirty="0"/>
              <a:t>(Activities &amp; Adapters</a:t>
            </a:r>
            <a:r>
              <a:rPr kumimoji="0" lang="en-US" altLang="he-IL" sz="2000" b="1" i="0" u="none" strike="noStrike" cap="none" normalizeH="0" baseline="0" dirty="0">
                <a:ln>
                  <a:noFill/>
                </a:ln>
                <a:solidFill>
                  <a:schemeClr val="tx1"/>
                </a:solidFill>
                <a:effectLst/>
                <a:latin typeface="Arial" panose="020B0604020202020204" pitchFamily="34" charset="0"/>
              </a:rPr>
              <a:t> </a:t>
            </a:r>
            <a:r>
              <a:rPr kumimoji="0" lang="he-IL" altLang="he-IL" sz="2000" b="1" i="0" u="none" strike="noStrike" cap="none" normalizeH="0" baseline="0" dirty="0">
                <a:ln>
                  <a:noFill/>
                </a:ln>
                <a:solidFill>
                  <a:schemeClr val="tx1"/>
                </a:solidFill>
                <a:effectLst/>
                <a:latin typeface="Arial" panose="020B0604020202020204" pitchFamily="34" charset="0"/>
              </a:rPr>
              <a:t> - </a:t>
            </a:r>
            <a:r>
              <a:rPr lang="he-IL" sz="2000" dirty="0"/>
              <a:t>(תצוגת הממשק –</a:t>
            </a:r>
            <a:r>
              <a:rPr kumimoji="0" lang="he-IL" altLang="he-IL" sz="2000" b="1" i="0" u="none" strike="noStrike" cap="none" normalizeH="0" baseline="0" dirty="0" err="1">
                <a:ln>
                  <a:noFill/>
                </a:ln>
                <a:solidFill>
                  <a:schemeClr val="tx1"/>
                </a:solidFill>
                <a:effectLst/>
                <a:latin typeface="Arial" panose="020B0604020202020204" pitchFamily="34" charset="0"/>
              </a:rPr>
              <a:t>View</a:t>
            </a:r>
            <a:endParaRPr kumimoji="0" lang="he-IL" altLang="he-IL" sz="20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he-IL" altLang="he-IL" sz="2000" b="0" i="0" u="none" strike="noStrike" cap="none" normalizeH="0" baseline="0" dirty="0">
                <a:ln>
                  <a:noFill/>
                </a:ln>
                <a:solidFill>
                  <a:schemeClr val="tx1"/>
                </a:solidFill>
                <a:effectLst/>
                <a:latin typeface="Arial" panose="020B0604020202020204" pitchFamily="34" charset="0"/>
              </a:rPr>
              <a:t>אחראי על </a:t>
            </a:r>
            <a:r>
              <a:rPr kumimoji="0" lang="he-IL" altLang="he-IL" sz="2000" i="0" u="none" strike="noStrike" cap="none" normalizeH="0" baseline="0" dirty="0">
                <a:ln>
                  <a:noFill/>
                </a:ln>
                <a:solidFill>
                  <a:schemeClr val="tx1"/>
                </a:solidFill>
                <a:effectLst/>
                <a:latin typeface="Arial" panose="020B0604020202020204" pitchFamily="34" charset="0"/>
              </a:rPr>
              <a:t>הצגת הנתונים </a:t>
            </a:r>
            <a:r>
              <a:rPr kumimoji="0" lang="he-IL" altLang="he-IL" sz="2000" b="0" i="0" u="none" strike="noStrike" cap="none" normalizeH="0" baseline="0" dirty="0">
                <a:ln>
                  <a:noFill/>
                </a:ln>
                <a:solidFill>
                  <a:schemeClr val="tx1"/>
                </a:solidFill>
                <a:effectLst/>
                <a:latin typeface="Arial" panose="020B0604020202020204" pitchFamily="34" charset="0"/>
              </a:rPr>
              <a:t>למשתמש וקבלת קלט.</a:t>
            </a:r>
            <a:br>
              <a:rPr kumimoji="0" lang="he-IL" altLang="he-IL" sz="2000" b="0" i="0" u="none" strike="noStrike" cap="none" normalizeH="0" baseline="0" dirty="0">
                <a:ln>
                  <a:noFill/>
                </a:ln>
                <a:solidFill>
                  <a:schemeClr val="tx1"/>
                </a:solidFill>
                <a:effectLst/>
                <a:latin typeface="Arial" panose="020B0604020202020204" pitchFamily="34" charset="0"/>
              </a:rPr>
            </a:br>
            <a:r>
              <a:rPr kumimoji="0" lang="en-US" altLang="he-IL" sz="2000" b="0" i="0" u="none" strike="noStrike" cap="none" normalizeH="0" baseline="0" dirty="0">
                <a:ln>
                  <a:noFill/>
                </a:ln>
                <a:solidFill>
                  <a:schemeClr val="tx1"/>
                </a:solidFill>
                <a:effectLst/>
                <a:latin typeface="Arial" panose="020B0604020202020204" pitchFamily="34" charset="0"/>
              </a:rPr>
              <a:t> </a:t>
            </a:r>
            <a:r>
              <a:rPr lang="he-IL" sz="2000" dirty="0"/>
              <a:t>כדי לקבל עדכונים על הנתונים.</a:t>
            </a:r>
            <a:r>
              <a:rPr kumimoji="0" lang="en-US" altLang="he-IL" sz="2000" b="0" i="0" u="none" strike="noStrike" cap="none" normalizeH="0" baseline="0" dirty="0">
                <a:ln>
                  <a:noFill/>
                </a:ln>
                <a:solidFill>
                  <a:schemeClr val="tx1"/>
                </a:solidFill>
                <a:effectLst/>
                <a:latin typeface="Arial" panose="020B0604020202020204" pitchFamily="34" charset="0"/>
              </a:rPr>
              <a:t> </a:t>
            </a:r>
            <a:r>
              <a:rPr lang="en-US" sz="2000" dirty="0" err="1"/>
              <a:t>ViewModel</a:t>
            </a:r>
            <a:r>
              <a:rPr lang="he-IL" sz="2000" dirty="0"/>
              <a:t>מאזין ל - </a:t>
            </a:r>
            <a:r>
              <a:rPr lang="en-US" sz="2000" dirty="0"/>
              <a:t> </a:t>
            </a:r>
            <a:r>
              <a:rPr lang="he-IL" sz="2000" dirty="0"/>
              <a:t> </a:t>
            </a:r>
            <a:r>
              <a:rPr lang="en-US" sz="2000" dirty="0"/>
              <a:t> </a:t>
            </a:r>
            <a:br>
              <a:rPr kumimoji="0" lang="he-IL" altLang="he-IL" sz="2000" b="0" i="0" u="none" strike="noStrike" cap="none" normalizeH="0" baseline="0" dirty="0">
                <a:ln>
                  <a:noFill/>
                </a:ln>
                <a:solidFill>
                  <a:schemeClr val="tx1"/>
                </a:solidFill>
                <a:effectLst/>
                <a:latin typeface="Arial" panose="020B0604020202020204" pitchFamily="34" charset="0"/>
              </a:rPr>
            </a:br>
            <a:endParaRPr kumimoji="0" lang="he-IL" altLang="he-IL" sz="20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he-IL" altLang="he-IL" sz="2000" b="1" i="0" u="none" strike="noStrike" cap="none" normalizeH="0" baseline="0" dirty="0">
                <a:ln>
                  <a:noFill/>
                </a:ln>
                <a:solidFill>
                  <a:schemeClr val="tx1"/>
                </a:solidFill>
                <a:effectLst/>
                <a:latin typeface="Arial" panose="020B0604020202020204" pitchFamily="34" charset="0"/>
              </a:rPr>
              <a:t>קבצים עיקריים:</a:t>
            </a:r>
            <a:endParaRPr kumimoji="0" lang="en-US" altLang="he-IL" sz="20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sz="2000" dirty="0"/>
              <a:t> </a:t>
            </a:r>
            <a:r>
              <a:rPr lang="he-IL" sz="2000" dirty="0"/>
              <a:t>מסך הצגת רשימת המוצרים ברשימה.  </a:t>
            </a:r>
            <a:r>
              <a:rPr lang="en-US" sz="2000" dirty="0"/>
              <a:t>-  ListProductsActivity.java</a:t>
            </a:r>
            <a:endParaRPr kumimoji="0" lang="he-IL" altLang="he-IL" sz="20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en-US" sz="2000" dirty="0"/>
              <a:t>   </a:t>
            </a:r>
            <a:r>
              <a:rPr lang="he-IL" sz="2000" dirty="0"/>
              <a:t> - מסך טעינה ראשוני של האפליקציה. </a:t>
            </a:r>
            <a:r>
              <a:rPr lang="en-US" sz="2000" dirty="0"/>
              <a:t>LoadingActivity.java</a:t>
            </a:r>
            <a:endParaRPr kumimoji="0" lang="en-US" altLang="he-IL" sz="20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en-US" sz="2000" dirty="0"/>
              <a:t> </a:t>
            </a:r>
            <a:r>
              <a:rPr lang="he-IL" sz="2000" dirty="0"/>
              <a:t> - מסך התחברות \ רישום. </a:t>
            </a:r>
            <a:r>
              <a:rPr lang="en-US" sz="2000" dirty="0"/>
              <a:t>LoginActivity.java</a:t>
            </a:r>
            <a:endParaRPr lang="en-US" altLang="he-IL" sz="20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en-US" sz="2000" dirty="0"/>
              <a:t> </a:t>
            </a:r>
            <a:r>
              <a:rPr lang="he-IL" sz="2000" dirty="0"/>
              <a:t> - מסך הרשימות האישיות של המשתמש. </a:t>
            </a:r>
            <a:r>
              <a:rPr lang="en-US" sz="2000" dirty="0"/>
              <a:t>MyListsActivity.java</a:t>
            </a:r>
            <a:endParaRPr kumimoji="0" lang="en-US" altLang="he-IL" sz="20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en-US" sz="2000" dirty="0"/>
              <a:t>  </a:t>
            </a:r>
            <a:r>
              <a:rPr lang="he-IL" sz="2000" dirty="0"/>
              <a:t> - מסך הרשימות המשותפות. </a:t>
            </a:r>
            <a:r>
              <a:rPr lang="en-US" sz="2000" dirty="0"/>
              <a:t>SharedListsActivity.java</a:t>
            </a:r>
            <a:endParaRPr lang="en-US" altLang="he-IL" sz="20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he-IL" sz="2000" dirty="0"/>
              <a:t> - תצוגת מוצרים ברשימה משותפת. </a:t>
            </a:r>
            <a:r>
              <a:rPr lang="en-US" sz="2000" dirty="0"/>
              <a:t>SharedListsProductsActivity.java</a:t>
            </a:r>
            <a:endParaRPr kumimoji="0" lang="he-IL" altLang="he-IL" sz="2000" b="1" i="0" u="none" strike="noStrike" cap="none" normalizeH="0" baseline="0" dirty="0">
              <a:ln>
                <a:noFill/>
              </a:ln>
              <a:solidFill>
                <a:schemeClr val="tx1"/>
              </a:solidFill>
              <a:effectLst/>
              <a:latin typeface="Arial" panose="020B0604020202020204" pitchFamily="34" charset="0"/>
            </a:endParaRPr>
          </a:p>
          <a:p>
            <a:pPr marL="0" indent="0" rtl="0" eaLnBrk="0" hangingPunct="0">
              <a:spcBef>
                <a:spcPct val="0"/>
              </a:spcBef>
              <a:buNone/>
            </a:pPr>
            <a:endParaRPr kumimoji="0" lang="he-IL" altLang="he-IL" sz="2000" b="1" i="0" u="none" strike="noStrike" cap="none" normalizeH="0" baseline="0" dirty="0">
              <a:ln>
                <a:noFill/>
              </a:ln>
              <a:solidFill>
                <a:schemeClr val="tx1"/>
              </a:solidFill>
              <a:effectLst/>
              <a:latin typeface="Arial" panose="020B0604020202020204" pitchFamily="34" charset="0"/>
            </a:endParaRPr>
          </a:p>
          <a:p>
            <a:pPr marL="0" indent="0" rtl="0" eaLnBrk="0" hangingPunct="0">
              <a:spcBef>
                <a:spcPct val="0"/>
              </a:spcBef>
              <a:buNone/>
            </a:pPr>
            <a:r>
              <a:rPr kumimoji="0" lang="he-IL" altLang="he-IL" sz="2000" b="1" i="0" u="none" strike="noStrike" cap="none" normalizeH="0" baseline="0" dirty="0" err="1">
                <a:ln>
                  <a:noFill/>
                </a:ln>
                <a:solidFill>
                  <a:schemeClr val="tx1"/>
                </a:solidFill>
                <a:effectLst/>
                <a:latin typeface="Arial" panose="020B0604020202020204" pitchFamily="34" charset="0"/>
              </a:rPr>
              <a:t>Adapters</a:t>
            </a:r>
            <a:r>
              <a:rPr kumimoji="0" lang="he-IL" altLang="he-IL" sz="2000" b="1" i="0" u="none" strike="noStrike" cap="none" normalizeH="0" baseline="0" dirty="0">
                <a:ln>
                  <a:noFill/>
                </a:ln>
                <a:solidFill>
                  <a:schemeClr val="tx1"/>
                </a:solidFill>
                <a:effectLst/>
                <a:latin typeface="Arial" panose="020B0604020202020204" pitchFamily="34" charset="0"/>
              </a:rPr>
              <a:t>:</a:t>
            </a:r>
            <a:endParaRPr kumimoji="0" lang="en-US" altLang="he-IL" sz="20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he-IL" sz="2000" dirty="0"/>
              <a:t>- מתאם להצגת ערכי רשימות המשתמש. </a:t>
            </a:r>
            <a:r>
              <a:rPr lang="en-US" sz="2000" dirty="0"/>
              <a:t>ListAdapter.java</a:t>
            </a:r>
          </a:p>
          <a:p>
            <a:pPr marL="0" marR="0" lvl="0" indent="0" defTabSz="914400" rtl="0" eaLnBrk="0" fontAlgn="base" latinLnBrk="0" hangingPunct="0">
              <a:lnSpc>
                <a:spcPct val="100000"/>
              </a:lnSpc>
              <a:spcBef>
                <a:spcPct val="0"/>
              </a:spcBef>
              <a:spcAft>
                <a:spcPct val="0"/>
              </a:spcAft>
              <a:buClrTx/>
              <a:buSzTx/>
              <a:buFontTx/>
              <a:buNone/>
              <a:tabLst/>
            </a:pPr>
            <a:r>
              <a:rPr lang="en-US" sz="2000" dirty="0"/>
              <a:t> </a:t>
            </a:r>
            <a:r>
              <a:rPr lang="he-IL" sz="2000" dirty="0"/>
              <a:t> - מתאם להצגת הרשימות המשותפות. </a:t>
            </a:r>
            <a:r>
              <a:rPr lang="en-US" sz="2000" dirty="0"/>
              <a:t>SharedListAdapter.java</a:t>
            </a:r>
            <a:endParaRPr kumimoji="0" lang="he-IL" altLang="he-IL"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94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6137-6FC1-5185-E5C1-41F6732DC5AA}"/>
              </a:ext>
            </a:extLst>
          </p:cNvPr>
          <p:cNvSpPr>
            <a:spLocks noGrp="1"/>
          </p:cNvSpPr>
          <p:nvPr>
            <p:ph type="title"/>
          </p:nvPr>
        </p:nvSpPr>
        <p:spPr>
          <a:xfrm>
            <a:off x="609600" y="274638"/>
            <a:ext cx="8902460" cy="1143000"/>
          </a:xfrm>
        </p:spPr>
        <p:txBody>
          <a:bodyPr/>
          <a:lstStyle/>
          <a:p>
            <a:r>
              <a:rPr lang="he-IL" b="1" dirty="0">
                <a:solidFill>
                  <a:schemeClr val="tx2"/>
                </a:solidFill>
              </a:rPr>
              <a:t>מבנה המערכת לפי ארכיטקטורת </a:t>
            </a:r>
            <a:r>
              <a:rPr lang="en-US" b="1" dirty="0">
                <a:solidFill>
                  <a:schemeClr val="tx2"/>
                </a:solidFill>
              </a:rPr>
              <a:t>MVVM</a:t>
            </a:r>
            <a:r>
              <a:rPr lang="he-IL" b="1" dirty="0">
                <a:solidFill>
                  <a:schemeClr val="tx2"/>
                </a:solidFill>
              </a:rPr>
              <a:t> – מסכי האפליקציה</a:t>
            </a:r>
            <a:endParaRPr lang="he-IL" dirty="0"/>
          </a:p>
        </p:txBody>
      </p:sp>
      <p:pic>
        <p:nvPicPr>
          <p:cNvPr id="4" name="Picture 3" descr="image">
            <a:hlinkClick r:id="rId2" tgtFrame="&quot;_blank&quot;"/>
            <a:extLst>
              <a:ext uri="{FF2B5EF4-FFF2-40B4-BE49-F238E27FC236}">
                <a16:creationId xmlns:a16="http://schemas.microsoft.com/office/drawing/2014/main" id="{AF8B1B6F-4116-7822-5ED6-F4DDEB41C4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909" y="2391244"/>
            <a:ext cx="2714445" cy="4253809"/>
          </a:xfrm>
          <a:prstGeom prst="rect">
            <a:avLst/>
          </a:prstGeom>
          <a:noFill/>
          <a:ln>
            <a:noFill/>
          </a:ln>
        </p:spPr>
      </p:pic>
      <p:sp>
        <p:nvSpPr>
          <p:cNvPr id="5" name="TextBox 4">
            <a:extLst>
              <a:ext uri="{FF2B5EF4-FFF2-40B4-BE49-F238E27FC236}">
                <a16:creationId xmlns:a16="http://schemas.microsoft.com/office/drawing/2014/main" id="{E6A3BB5C-7B61-8F40-49B6-F1B86DB25E71}"/>
              </a:ext>
            </a:extLst>
          </p:cNvPr>
          <p:cNvSpPr txBox="1"/>
          <p:nvPr/>
        </p:nvSpPr>
        <p:spPr>
          <a:xfrm>
            <a:off x="144907" y="1543964"/>
            <a:ext cx="3248150" cy="646331"/>
          </a:xfrm>
          <a:prstGeom prst="rect">
            <a:avLst/>
          </a:prstGeom>
          <a:noFill/>
        </p:spPr>
        <p:txBody>
          <a:bodyPr wrap="square" rtlCol="1">
            <a:spAutoFit/>
          </a:bodyPr>
          <a:lstStyle/>
          <a:p>
            <a:pPr algn="r"/>
            <a:r>
              <a:rPr lang="he-IL" dirty="0"/>
              <a:t>מסך טעינה: </a:t>
            </a:r>
            <a:r>
              <a:rPr lang="he-IL" sz="1800" kern="0" dirty="0">
                <a:solidFill>
                  <a:srgbClr val="1F2328"/>
                </a:solidFill>
                <a:effectLst/>
                <a:ea typeface="Times New Roman" panose="02020603050405020304" pitchFamily="18" charset="0"/>
                <a:cs typeface="Segoe UI" panose="020B0502040204020203" pitchFamily="34" charset="0"/>
              </a:rPr>
              <a:t>במסך זה האפליקציה שלנו נטענת. </a:t>
            </a:r>
            <a:endParaRPr lang="he-IL" dirty="0"/>
          </a:p>
        </p:txBody>
      </p:sp>
      <p:pic>
        <p:nvPicPr>
          <p:cNvPr id="13" name="Content Placeholder 7">
            <a:extLst>
              <a:ext uri="{FF2B5EF4-FFF2-40B4-BE49-F238E27FC236}">
                <a16:creationId xmlns:a16="http://schemas.microsoft.com/office/drawing/2014/main" id="{549C2AE3-7733-4185-0A8D-E5FA56D4FC2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0808" y="2551297"/>
            <a:ext cx="3100337" cy="411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3C2F0EBA-5C20-C4C3-4350-48F86EED253F}"/>
              </a:ext>
            </a:extLst>
          </p:cNvPr>
          <p:cNvSpPr txBox="1"/>
          <p:nvPr/>
        </p:nvSpPr>
        <p:spPr>
          <a:xfrm>
            <a:off x="7970808" y="1222181"/>
            <a:ext cx="2970312" cy="1200329"/>
          </a:xfrm>
          <a:prstGeom prst="rect">
            <a:avLst/>
          </a:prstGeom>
          <a:noFill/>
        </p:spPr>
        <p:txBody>
          <a:bodyPr wrap="square" rtlCol="1">
            <a:spAutoFit/>
          </a:bodyPr>
          <a:lstStyle/>
          <a:p>
            <a:pPr algn="r"/>
            <a:r>
              <a:rPr lang="he-IL" sz="1800" b="1" kern="0" dirty="0">
                <a:solidFill>
                  <a:srgbClr val="1F2328"/>
                </a:solidFill>
                <a:effectLst/>
                <a:ea typeface="Times New Roman" panose="02020603050405020304" pitchFamily="18" charset="0"/>
                <a:cs typeface="Segoe UI" panose="020B0502040204020203" pitchFamily="34" charset="0"/>
              </a:rPr>
              <a:t>מסך התחברות/רישום</a:t>
            </a:r>
            <a:r>
              <a:rPr lang="he-IL" sz="1800" kern="0" dirty="0">
                <a:solidFill>
                  <a:srgbClr val="1F2328"/>
                </a:solidFill>
                <a:effectLst/>
                <a:ea typeface="Times New Roman" panose="02020603050405020304" pitchFamily="18" charset="0"/>
                <a:cs typeface="Segoe UI" panose="020B0502040204020203" pitchFamily="34" charset="0"/>
              </a:rPr>
              <a:t>, בו ניתן להירשם לאפליקציה ע"י מייל  וסיסמה וגם להתחבר דרך חשבון גוגל ישירות.</a:t>
            </a:r>
            <a:endParaRPr lang="he-IL" dirty="0"/>
          </a:p>
        </p:txBody>
      </p:sp>
    </p:spTree>
    <p:extLst>
      <p:ext uri="{BB962C8B-B14F-4D97-AF65-F5344CB8AC3E}">
        <p14:creationId xmlns:p14="http://schemas.microsoft.com/office/powerpoint/2010/main" val="340655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B7995-9C91-A410-E682-F51ACF39F8F9}"/>
              </a:ext>
            </a:extLst>
          </p:cNvPr>
          <p:cNvSpPr>
            <a:spLocks noGrp="1"/>
          </p:cNvSpPr>
          <p:nvPr>
            <p:ph type="title"/>
          </p:nvPr>
        </p:nvSpPr>
        <p:spPr>
          <a:xfrm>
            <a:off x="592347" y="47475"/>
            <a:ext cx="9414295" cy="1143000"/>
          </a:xfrm>
        </p:spPr>
        <p:txBody>
          <a:bodyPr/>
          <a:lstStyle/>
          <a:p>
            <a:r>
              <a:rPr lang="he-IL" b="1" dirty="0">
                <a:solidFill>
                  <a:schemeClr val="tx2"/>
                </a:solidFill>
              </a:rPr>
              <a:t>מבנה המערכת לפי ארכיטקטורת </a:t>
            </a:r>
            <a:r>
              <a:rPr lang="en-US" b="1" dirty="0">
                <a:solidFill>
                  <a:schemeClr val="tx2"/>
                </a:solidFill>
              </a:rPr>
              <a:t>MVVM</a:t>
            </a:r>
            <a:r>
              <a:rPr lang="he-IL" b="1" dirty="0">
                <a:solidFill>
                  <a:schemeClr val="tx2"/>
                </a:solidFill>
              </a:rPr>
              <a:t> – מסכי האפליקציה</a:t>
            </a:r>
            <a:endParaRPr lang="he-IL" dirty="0"/>
          </a:p>
        </p:txBody>
      </p:sp>
      <p:pic>
        <p:nvPicPr>
          <p:cNvPr id="9" name="Picture 8">
            <a:extLst>
              <a:ext uri="{FF2B5EF4-FFF2-40B4-BE49-F238E27FC236}">
                <a16:creationId xmlns:a16="http://schemas.microsoft.com/office/drawing/2014/main" id="{2F2E4285-A86D-74C5-A17A-132C1C4F3174}"/>
              </a:ext>
            </a:extLst>
          </p:cNvPr>
          <p:cNvPicPr>
            <a:picLocks noChangeAspect="1"/>
          </p:cNvPicPr>
          <p:nvPr/>
        </p:nvPicPr>
        <p:blipFill>
          <a:blip r:embed="rId2"/>
          <a:stretch>
            <a:fillRect/>
          </a:stretch>
        </p:blipFill>
        <p:spPr>
          <a:xfrm>
            <a:off x="7395713" y="2284562"/>
            <a:ext cx="3120565" cy="4460567"/>
          </a:xfrm>
          <a:prstGeom prst="rect">
            <a:avLst/>
          </a:prstGeom>
        </p:spPr>
      </p:pic>
      <p:sp>
        <p:nvSpPr>
          <p:cNvPr id="10" name="TextBox 9">
            <a:extLst>
              <a:ext uri="{FF2B5EF4-FFF2-40B4-BE49-F238E27FC236}">
                <a16:creationId xmlns:a16="http://schemas.microsoft.com/office/drawing/2014/main" id="{D6FEA6C6-B0A3-64C2-64D7-B322822526DC}"/>
              </a:ext>
            </a:extLst>
          </p:cNvPr>
          <p:cNvSpPr txBox="1"/>
          <p:nvPr/>
        </p:nvSpPr>
        <p:spPr>
          <a:xfrm>
            <a:off x="6498566" y="1190475"/>
            <a:ext cx="4882551" cy="923330"/>
          </a:xfrm>
          <a:prstGeom prst="rect">
            <a:avLst/>
          </a:prstGeom>
          <a:noFill/>
        </p:spPr>
        <p:txBody>
          <a:bodyPr wrap="square" rtlCol="1">
            <a:spAutoFit/>
          </a:bodyPr>
          <a:lstStyle/>
          <a:p>
            <a:r>
              <a:rPr lang="he-IL" sz="1800" b="1" kern="0" dirty="0">
                <a:solidFill>
                  <a:srgbClr val="1F2328"/>
                </a:solidFill>
                <a:effectLst/>
                <a:ea typeface="Times New Roman" panose="02020603050405020304" pitchFamily="18" charset="0"/>
                <a:cs typeface="Segoe UI" panose="020B0502040204020203" pitchFamily="34" charset="0"/>
              </a:rPr>
              <a:t>הרשימות ששותפו</a:t>
            </a:r>
            <a:r>
              <a:rPr lang="he-IL" sz="1800" kern="0" dirty="0">
                <a:solidFill>
                  <a:srgbClr val="1F2328"/>
                </a:solidFill>
                <a:effectLst/>
                <a:ea typeface="Times New Roman" panose="02020603050405020304" pitchFamily="18" charset="0"/>
                <a:cs typeface="Segoe UI" panose="020B0502040204020203" pitchFamily="34" charset="0"/>
              </a:rPr>
              <a:t>, במסך זה אנו רואים את הרשימות השונות שאנשים שיתפו מדורגות לפי פופולריות (כמה אנשים שמרו את הרשימה).</a:t>
            </a:r>
            <a:endParaRPr lang="he-IL" dirty="0"/>
          </a:p>
        </p:txBody>
      </p:sp>
      <p:pic>
        <p:nvPicPr>
          <p:cNvPr id="13" name="Content Placeholder 4">
            <a:extLst>
              <a:ext uri="{FF2B5EF4-FFF2-40B4-BE49-F238E27FC236}">
                <a16:creationId xmlns:a16="http://schemas.microsoft.com/office/drawing/2014/main" id="{6D6D5154-995D-C13B-AE25-411ABD606465}"/>
              </a:ext>
            </a:extLst>
          </p:cNvPr>
          <p:cNvPicPr>
            <a:picLocks noChangeAspect="1"/>
          </p:cNvPicPr>
          <p:nvPr/>
        </p:nvPicPr>
        <p:blipFill>
          <a:blip r:embed="rId3"/>
          <a:stretch>
            <a:fillRect/>
          </a:stretch>
        </p:blipFill>
        <p:spPr bwMode="auto">
          <a:xfrm>
            <a:off x="1120855" y="2503099"/>
            <a:ext cx="3428141" cy="415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0551E52-758A-9EEA-FB9F-6A7588596162}"/>
              </a:ext>
            </a:extLst>
          </p:cNvPr>
          <p:cNvSpPr txBox="1"/>
          <p:nvPr/>
        </p:nvSpPr>
        <p:spPr>
          <a:xfrm>
            <a:off x="1120855" y="1222181"/>
            <a:ext cx="3723736" cy="1200329"/>
          </a:xfrm>
          <a:prstGeom prst="rect">
            <a:avLst/>
          </a:prstGeom>
          <a:noFill/>
        </p:spPr>
        <p:txBody>
          <a:bodyPr wrap="square" rtlCol="1">
            <a:spAutoFit/>
          </a:bodyPr>
          <a:lstStyle/>
          <a:p>
            <a:r>
              <a:rPr lang="he-IL" sz="1800" b="1" kern="0" dirty="0">
                <a:solidFill>
                  <a:srgbClr val="1F2328"/>
                </a:solidFill>
                <a:effectLst/>
                <a:ea typeface="Times New Roman" panose="02020603050405020304" pitchFamily="18" charset="0"/>
                <a:cs typeface="Segoe UI" panose="020B0502040204020203" pitchFamily="34" charset="0"/>
              </a:rPr>
              <a:t>מסך פרטי הרשימה ששותפה</a:t>
            </a:r>
            <a:r>
              <a:rPr lang="he-IL" sz="1800" kern="0" dirty="0">
                <a:solidFill>
                  <a:srgbClr val="1F2328"/>
                </a:solidFill>
                <a:effectLst/>
                <a:ea typeface="Times New Roman" panose="02020603050405020304" pitchFamily="18" charset="0"/>
                <a:cs typeface="Segoe UI" panose="020B0502040204020203" pitchFamily="34" charset="0"/>
              </a:rPr>
              <a:t>: במסך זה רואים את הערכים של הרשימה ששותפה וע"י לחיצה על כפתור הכוכב ניתן לשמור אותה. </a:t>
            </a:r>
            <a:endParaRPr lang="he-IL" dirty="0"/>
          </a:p>
        </p:txBody>
      </p:sp>
    </p:spTree>
    <p:extLst>
      <p:ext uri="{BB962C8B-B14F-4D97-AF65-F5344CB8AC3E}">
        <p14:creationId xmlns:p14="http://schemas.microsoft.com/office/powerpoint/2010/main" val="1861196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CF13-BFE7-D2DD-3B9C-F7A7F9484856}"/>
              </a:ext>
            </a:extLst>
          </p:cNvPr>
          <p:cNvSpPr>
            <a:spLocks noGrp="1"/>
          </p:cNvSpPr>
          <p:nvPr>
            <p:ph type="title"/>
          </p:nvPr>
        </p:nvSpPr>
        <p:spPr>
          <a:xfrm>
            <a:off x="609600" y="274638"/>
            <a:ext cx="9074989" cy="1143000"/>
          </a:xfrm>
        </p:spPr>
        <p:txBody>
          <a:bodyPr/>
          <a:lstStyle/>
          <a:p>
            <a:r>
              <a:rPr lang="he-IL" b="1" dirty="0">
                <a:solidFill>
                  <a:schemeClr val="tx2"/>
                </a:solidFill>
              </a:rPr>
              <a:t>מבנה המערכת לפי ארכיטקטורת </a:t>
            </a:r>
            <a:r>
              <a:rPr lang="en-US" b="1" dirty="0">
                <a:solidFill>
                  <a:schemeClr val="tx2"/>
                </a:solidFill>
              </a:rPr>
              <a:t>MVVM</a:t>
            </a:r>
            <a:r>
              <a:rPr lang="he-IL" b="1" dirty="0">
                <a:solidFill>
                  <a:schemeClr val="tx2"/>
                </a:solidFill>
              </a:rPr>
              <a:t> – מסכי האפליקציה</a:t>
            </a:r>
            <a:endParaRPr lang="he-IL" dirty="0"/>
          </a:p>
        </p:txBody>
      </p:sp>
      <p:pic>
        <p:nvPicPr>
          <p:cNvPr id="10" name="Picture 9">
            <a:extLst>
              <a:ext uri="{FF2B5EF4-FFF2-40B4-BE49-F238E27FC236}">
                <a16:creationId xmlns:a16="http://schemas.microsoft.com/office/drawing/2014/main" id="{4E601B86-6CCE-0AF0-8694-458880E98D6E}"/>
              </a:ext>
            </a:extLst>
          </p:cNvPr>
          <p:cNvPicPr>
            <a:picLocks noChangeAspect="1"/>
          </p:cNvPicPr>
          <p:nvPr/>
        </p:nvPicPr>
        <p:blipFill>
          <a:blip r:embed="rId2"/>
          <a:stretch>
            <a:fillRect/>
          </a:stretch>
        </p:blipFill>
        <p:spPr>
          <a:xfrm>
            <a:off x="7012696" y="2503099"/>
            <a:ext cx="4183843" cy="4131291"/>
          </a:xfrm>
          <a:prstGeom prst="rect">
            <a:avLst/>
          </a:prstGeom>
        </p:spPr>
      </p:pic>
      <p:sp>
        <p:nvSpPr>
          <p:cNvPr id="11" name="TextBox 10">
            <a:extLst>
              <a:ext uri="{FF2B5EF4-FFF2-40B4-BE49-F238E27FC236}">
                <a16:creationId xmlns:a16="http://schemas.microsoft.com/office/drawing/2014/main" id="{50C1D4B1-7F55-A583-2FCF-064706920104}"/>
              </a:ext>
            </a:extLst>
          </p:cNvPr>
          <p:cNvSpPr txBox="1"/>
          <p:nvPr/>
        </p:nvSpPr>
        <p:spPr>
          <a:xfrm>
            <a:off x="6619336" y="1417638"/>
            <a:ext cx="4675498" cy="923330"/>
          </a:xfrm>
          <a:prstGeom prst="rect">
            <a:avLst/>
          </a:prstGeom>
          <a:noFill/>
        </p:spPr>
        <p:txBody>
          <a:bodyPr wrap="square" rtlCol="1">
            <a:spAutoFit/>
          </a:bodyPr>
          <a:lstStyle/>
          <a:p>
            <a:pPr algn="r"/>
            <a:r>
              <a:rPr lang="he-IL" sz="1800" b="1" kern="0" dirty="0">
                <a:solidFill>
                  <a:srgbClr val="1F2328"/>
                </a:solidFill>
                <a:effectLst/>
                <a:ea typeface="Times New Roman" panose="02020603050405020304" pitchFamily="18" charset="0"/>
                <a:cs typeface="Segoe UI" panose="020B0502040204020203" pitchFamily="34" charset="0"/>
              </a:rPr>
              <a:t>מסך ראשי</a:t>
            </a:r>
            <a:r>
              <a:rPr lang="he-IL" sz="1800" kern="0" dirty="0">
                <a:solidFill>
                  <a:srgbClr val="1F2328"/>
                </a:solidFill>
                <a:effectLst/>
                <a:ea typeface="Times New Roman" panose="02020603050405020304" pitchFamily="18" charset="0"/>
                <a:cs typeface="Segoe UI" panose="020B0502040204020203" pitchFamily="34" charset="0"/>
              </a:rPr>
              <a:t> (תפריט רשימות), בו יש לנו את כל הרשימות שהמשתמש יצר/ שמר, רשימות התחלתיות וגם את כפתור הרשימות ששותפו. </a:t>
            </a:r>
            <a:endParaRPr lang="he-IL" dirty="0"/>
          </a:p>
        </p:txBody>
      </p:sp>
      <p:pic>
        <p:nvPicPr>
          <p:cNvPr id="12" name="Content Placeholder 4">
            <a:extLst>
              <a:ext uri="{FF2B5EF4-FFF2-40B4-BE49-F238E27FC236}">
                <a16:creationId xmlns:a16="http://schemas.microsoft.com/office/drawing/2014/main" id="{59C44C02-2753-59DB-50E9-E3021EF15739}"/>
              </a:ext>
            </a:extLst>
          </p:cNvPr>
          <p:cNvPicPr>
            <a:picLocks noChangeAspect="1"/>
          </p:cNvPicPr>
          <p:nvPr/>
        </p:nvPicPr>
        <p:blipFill>
          <a:blip r:embed="rId3"/>
          <a:stretch>
            <a:fillRect/>
          </a:stretch>
        </p:blipFill>
        <p:spPr bwMode="auto">
          <a:xfrm>
            <a:off x="1270222" y="2663741"/>
            <a:ext cx="2559906" cy="397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82B635F5-02A3-F947-0F77-486F84421FF7}"/>
              </a:ext>
            </a:extLst>
          </p:cNvPr>
          <p:cNvSpPr txBox="1"/>
          <p:nvPr/>
        </p:nvSpPr>
        <p:spPr>
          <a:xfrm>
            <a:off x="258055" y="1370677"/>
            <a:ext cx="4584239" cy="1200329"/>
          </a:xfrm>
          <a:prstGeom prst="rect">
            <a:avLst/>
          </a:prstGeom>
          <a:noFill/>
        </p:spPr>
        <p:txBody>
          <a:bodyPr wrap="square" rtlCol="1">
            <a:spAutoFit/>
          </a:bodyPr>
          <a:lstStyle/>
          <a:p>
            <a:r>
              <a:rPr lang="he-IL" sz="1800" b="1" kern="0" dirty="0">
                <a:solidFill>
                  <a:srgbClr val="1F2328"/>
                </a:solidFill>
                <a:effectLst/>
                <a:ea typeface="Times New Roman" panose="02020603050405020304" pitchFamily="18" charset="0"/>
                <a:cs typeface="Segoe UI" panose="020B0502040204020203" pitchFamily="34" charset="0"/>
              </a:rPr>
              <a:t>מסך פרטי הרשימה</a:t>
            </a:r>
            <a:r>
              <a:rPr lang="he-IL" sz="1800" kern="0" dirty="0">
                <a:solidFill>
                  <a:srgbClr val="1F2328"/>
                </a:solidFill>
                <a:effectLst/>
                <a:ea typeface="Times New Roman" panose="02020603050405020304" pitchFamily="18" charset="0"/>
                <a:cs typeface="Segoe UI" panose="020B0502040204020203" pitchFamily="34" charset="0"/>
              </a:rPr>
              <a:t>, הרשימה אליה נכנסת, לאחר שבחרת את אחת הרשימות במסך הראשי תועבר למסך פרטי הרשימה שבו מוצגים לך הערכים של הרשימה אותה בחרת.</a:t>
            </a:r>
            <a:endParaRPr lang="he-IL" dirty="0"/>
          </a:p>
        </p:txBody>
      </p:sp>
    </p:spTree>
    <p:extLst>
      <p:ext uri="{BB962C8B-B14F-4D97-AF65-F5344CB8AC3E}">
        <p14:creationId xmlns:p14="http://schemas.microsoft.com/office/powerpoint/2010/main" val="2961953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A3AA5-1DD2-4689-6C01-BB96CCCCDF16}"/>
              </a:ext>
            </a:extLst>
          </p:cNvPr>
          <p:cNvSpPr>
            <a:spLocks noGrp="1"/>
          </p:cNvSpPr>
          <p:nvPr>
            <p:ph type="title"/>
          </p:nvPr>
        </p:nvSpPr>
        <p:spPr>
          <a:xfrm>
            <a:off x="609600" y="557842"/>
            <a:ext cx="9575321" cy="667109"/>
          </a:xfrm>
        </p:spPr>
        <p:txBody>
          <a:bodyPr/>
          <a:lstStyle/>
          <a:p>
            <a:r>
              <a:rPr lang="he-IL" b="1" dirty="0">
                <a:solidFill>
                  <a:schemeClr val="tx2"/>
                </a:solidFill>
              </a:rPr>
              <a:t>מבנה המערכת לפי ארכיטקטורת </a:t>
            </a:r>
            <a:r>
              <a:rPr lang="en-US" b="1" dirty="0">
                <a:solidFill>
                  <a:schemeClr val="tx2"/>
                </a:solidFill>
              </a:rPr>
              <a:t>MVVM</a:t>
            </a:r>
            <a:endParaRPr lang="he-IL" dirty="0"/>
          </a:p>
        </p:txBody>
      </p:sp>
      <p:sp>
        <p:nvSpPr>
          <p:cNvPr id="3" name="Content Placeholder 2">
            <a:extLst>
              <a:ext uri="{FF2B5EF4-FFF2-40B4-BE49-F238E27FC236}">
                <a16:creationId xmlns:a16="http://schemas.microsoft.com/office/drawing/2014/main" id="{0C179944-0C3D-60E6-B6B8-71DB81C50A5B}"/>
              </a:ext>
            </a:extLst>
          </p:cNvPr>
          <p:cNvSpPr>
            <a:spLocks noGrp="1"/>
          </p:cNvSpPr>
          <p:nvPr>
            <p:ph idx="1"/>
          </p:nvPr>
        </p:nvSpPr>
        <p:spPr>
          <a:xfrm>
            <a:off x="1443486" y="1437736"/>
            <a:ext cx="9995141" cy="5980981"/>
          </a:xfrm>
        </p:spPr>
        <p:txBody>
          <a:bodyPr/>
          <a:lstStyle/>
          <a:p>
            <a:r>
              <a:rPr lang="en-US" sz="2000" dirty="0"/>
              <a:t> </a:t>
            </a:r>
            <a:r>
              <a:rPr lang="en-US" sz="2000" b="1" dirty="0" err="1"/>
              <a:t>ViewModel</a:t>
            </a:r>
            <a:r>
              <a:rPr lang="en-US" sz="2000" dirty="0"/>
              <a:t> </a:t>
            </a:r>
            <a:r>
              <a:rPr lang="he-IL" sz="2000" dirty="0"/>
              <a:t>– (ניהול הלוגיקה והנתונים)</a:t>
            </a:r>
            <a:br>
              <a:rPr lang="he-IL" sz="2000" dirty="0"/>
            </a:br>
            <a:r>
              <a:rPr lang="he-IL" sz="2000" dirty="0"/>
              <a:t>מתווך בין ה-</a:t>
            </a:r>
            <a:r>
              <a:rPr lang="en-US" sz="2000" dirty="0"/>
              <a:t>Model </a:t>
            </a:r>
            <a:r>
              <a:rPr lang="he-IL" sz="2000" dirty="0"/>
              <a:t> ל-</a:t>
            </a:r>
            <a:r>
              <a:rPr lang="en-US" sz="2000" dirty="0"/>
              <a:t> ,View </a:t>
            </a:r>
            <a:r>
              <a:rPr lang="he-IL" sz="2000" dirty="0"/>
              <a:t>מספק נתונים לתצוגה בזמן אמת </a:t>
            </a:r>
            <a:r>
              <a:rPr lang="en-US" sz="2000" dirty="0"/>
              <a:t>(</a:t>
            </a:r>
            <a:r>
              <a:rPr lang="en-US" sz="2000" dirty="0" err="1"/>
              <a:t>LiveData</a:t>
            </a:r>
            <a:r>
              <a:rPr lang="en-US" sz="2000" dirty="0"/>
              <a:t>)</a:t>
            </a:r>
            <a:r>
              <a:rPr lang="he-IL" sz="2000" dirty="0"/>
              <a:t>.</a:t>
            </a:r>
            <a:br>
              <a:rPr lang="en-US" sz="2000" dirty="0"/>
            </a:br>
            <a:r>
              <a:rPr lang="he-IL" sz="2000" dirty="0"/>
              <a:t>מנהל את התהליכים הלוגיים של האפליקציה.</a:t>
            </a:r>
          </a:p>
          <a:p>
            <a:pPr marL="0" indent="0">
              <a:buNone/>
            </a:pPr>
            <a:br>
              <a:rPr lang="he-IL" sz="2000" b="1" dirty="0"/>
            </a:br>
            <a:r>
              <a:rPr lang="he-IL" sz="2000" b="1" dirty="0"/>
              <a:t>קבצים עיקריים:</a:t>
            </a:r>
          </a:p>
          <a:p>
            <a:pPr marL="0" indent="0">
              <a:buNone/>
            </a:pPr>
            <a:r>
              <a:rPr lang="he-IL" sz="2000" dirty="0"/>
              <a:t> </a:t>
            </a:r>
            <a:r>
              <a:rPr lang="en-US" sz="2000" dirty="0"/>
              <a:t>ListProductsViewModel.java</a:t>
            </a:r>
            <a:r>
              <a:rPr lang="he-IL" sz="2000" dirty="0"/>
              <a:t> - מנהל את נתוני הפריטים ברשימה.</a:t>
            </a:r>
          </a:p>
          <a:p>
            <a:pPr marL="0" indent="0">
              <a:buNone/>
            </a:pPr>
            <a:r>
              <a:rPr lang="en-US" sz="2000" dirty="0"/>
              <a:t>LoadingViewModel.java</a:t>
            </a:r>
            <a:r>
              <a:rPr lang="he-IL" sz="2000" dirty="0"/>
              <a:t> - אחראי על מצב הטעינה ההתחלתית במערכת.</a:t>
            </a:r>
          </a:p>
          <a:p>
            <a:pPr marL="0" indent="0">
              <a:buNone/>
            </a:pPr>
            <a:r>
              <a:rPr lang="en-US" sz="2000" dirty="0"/>
              <a:t>LoginViewModel.java</a:t>
            </a:r>
            <a:r>
              <a:rPr lang="he-IL" sz="2000" dirty="0"/>
              <a:t> - מטפל בלוגיקת ההתחברות והרישום של המשתמשים.</a:t>
            </a:r>
          </a:p>
          <a:p>
            <a:pPr marL="0" indent="0">
              <a:buNone/>
            </a:pPr>
            <a:r>
              <a:rPr lang="en-US" sz="2000" dirty="0"/>
              <a:t>MyListsViewModel.java</a:t>
            </a:r>
            <a:r>
              <a:rPr lang="he-IL" sz="2000" dirty="0"/>
              <a:t> - מנהל את רשימות המשתמש.</a:t>
            </a:r>
          </a:p>
          <a:p>
            <a:pPr marL="0" indent="0">
              <a:buNone/>
            </a:pPr>
            <a:r>
              <a:rPr lang="en-US" sz="2000" dirty="0"/>
              <a:t>  SharedListsViewModel.java</a:t>
            </a:r>
            <a:r>
              <a:rPr lang="he-IL" sz="2000" dirty="0"/>
              <a:t>- מנהל את הרשימות המשותפות.</a:t>
            </a:r>
          </a:p>
          <a:p>
            <a:pPr marL="0" indent="0">
              <a:buNone/>
            </a:pPr>
            <a:r>
              <a:rPr lang="en-US" sz="2000" dirty="0"/>
              <a:t>SharedListsProductsViewModel.java</a:t>
            </a:r>
            <a:r>
              <a:rPr lang="he-IL" sz="2000" dirty="0"/>
              <a:t> - אחראי על ניהול המוצרים ברשימות משותפות.</a:t>
            </a:r>
          </a:p>
        </p:txBody>
      </p:sp>
    </p:spTree>
    <p:extLst>
      <p:ext uri="{BB962C8B-B14F-4D97-AF65-F5344CB8AC3E}">
        <p14:creationId xmlns:p14="http://schemas.microsoft.com/office/powerpoint/2010/main" val="123245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11C1-8D6B-49F4-EDAB-839C96500CA4}"/>
              </a:ext>
            </a:extLst>
          </p:cNvPr>
          <p:cNvSpPr>
            <a:spLocks noGrp="1"/>
          </p:cNvSpPr>
          <p:nvPr>
            <p:ph type="title"/>
          </p:nvPr>
        </p:nvSpPr>
        <p:spPr/>
        <p:txBody>
          <a:bodyPr/>
          <a:lstStyle/>
          <a:p>
            <a:r>
              <a:rPr lang="he-IL" b="1" dirty="0">
                <a:solidFill>
                  <a:schemeClr val="tx2"/>
                </a:solidFill>
              </a:rPr>
              <a:t>מבוא</a:t>
            </a:r>
          </a:p>
        </p:txBody>
      </p:sp>
      <p:sp>
        <p:nvSpPr>
          <p:cNvPr id="3" name="Content Placeholder 2">
            <a:extLst>
              <a:ext uri="{FF2B5EF4-FFF2-40B4-BE49-F238E27FC236}">
                <a16:creationId xmlns:a16="http://schemas.microsoft.com/office/drawing/2014/main" id="{90A8061B-7CC9-B878-5C1E-89736281D5FB}"/>
              </a:ext>
            </a:extLst>
          </p:cNvPr>
          <p:cNvSpPr>
            <a:spLocks noGrp="1"/>
          </p:cNvSpPr>
          <p:nvPr>
            <p:ph idx="1"/>
          </p:nvPr>
        </p:nvSpPr>
        <p:spPr>
          <a:xfrm>
            <a:off x="609599" y="1552755"/>
            <a:ext cx="11122325" cy="4773283"/>
          </a:xfrm>
        </p:spPr>
        <p:txBody>
          <a:bodyPr/>
          <a:lstStyle/>
          <a:p>
            <a:pPr marL="228600" marR="0" algn="r" rtl="1">
              <a:lnSpc>
                <a:spcPct val="115000"/>
              </a:lnSpc>
            </a:pPr>
            <a:r>
              <a:rPr lang="he-IL" sz="2800" dirty="0">
                <a:solidFill>
                  <a:srgbClr val="000000"/>
                </a:solidFill>
                <a:effectLst/>
                <a:latin typeface="Arial" panose="020B0604020202020204" pitchFamily="34" charset="0"/>
                <a:ea typeface="Arial" panose="020B0604020202020204" pitchFamily="34" charset="0"/>
              </a:rPr>
              <a:t>האפליקציה </a:t>
            </a:r>
            <a:r>
              <a:rPr lang="en-US" sz="2800" dirty="0" err="1">
                <a:solidFill>
                  <a:srgbClr val="000000"/>
                </a:solidFill>
                <a:effectLst/>
                <a:latin typeface="Arial" panose="020B0604020202020204" pitchFamily="34" charset="0"/>
                <a:ea typeface="Arial" panose="020B0604020202020204" pitchFamily="34" charset="0"/>
              </a:rPr>
              <a:t>RememberList</a:t>
            </a:r>
            <a:r>
              <a:rPr lang="he-IL" sz="2800" dirty="0">
                <a:solidFill>
                  <a:srgbClr val="000000"/>
                </a:solidFill>
                <a:effectLst/>
                <a:latin typeface="Arial" panose="020B0604020202020204" pitchFamily="34" charset="0"/>
                <a:ea typeface="Arial" panose="020B0604020202020204" pitchFamily="34" charset="0"/>
              </a:rPr>
              <a:t> נועדה לסייע למשתמשים לזכור פריטים חשובים שהם עלולים לשכוח לקחת ביציאה מהבית או בעת היערכות לטיולים ואירועים.</a:t>
            </a:r>
          </a:p>
          <a:p>
            <a:pPr marL="0" marR="0" indent="0" algn="r" rtl="1">
              <a:lnSpc>
                <a:spcPct val="115000"/>
              </a:lnSpc>
              <a:buNone/>
            </a:pPr>
            <a:endParaRPr lang="he-IL" sz="2800" dirty="0">
              <a:solidFill>
                <a:srgbClr val="000000"/>
              </a:solidFill>
              <a:effectLst/>
              <a:latin typeface="Arial" panose="020B0604020202020204" pitchFamily="34" charset="0"/>
              <a:ea typeface="Arial" panose="020B0604020202020204" pitchFamily="34" charset="0"/>
            </a:endParaRPr>
          </a:p>
          <a:p>
            <a:pPr marL="228600" marR="0" algn="r" rtl="1">
              <a:lnSpc>
                <a:spcPct val="115000"/>
              </a:lnSpc>
            </a:pPr>
            <a:r>
              <a:rPr lang="he-IL" sz="2800" dirty="0">
                <a:effectLst/>
                <a:latin typeface="Arial" panose="020B0604020202020204" pitchFamily="34" charset="0"/>
                <a:ea typeface="Arial" panose="020B0604020202020204" pitchFamily="34" charset="0"/>
              </a:rPr>
              <a:t>באפליקציה קיימת גם האפ</a:t>
            </a:r>
            <a:r>
              <a:rPr lang="he-IL" sz="2800" dirty="0">
                <a:latin typeface="Arial" panose="020B0604020202020204" pitchFamily="34" charset="0"/>
                <a:ea typeface="Arial" panose="020B0604020202020204" pitchFamily="34" charset="0"/>
              </a:rPr>
              <a:t>שרות של שיתוף רשימות בין משתמשי האפליקציה.</a:t>
            </a:r>
          </a:p>
          <a:p>
            <a:pPr marL="0" marR="0" indent="0" algn="r" rtl="1">
              <a:lnSpc>
                <a:spcPct val="115000"/>
              </a:lnSpc>
              <a:buNone/>
            </a:pPr>
            <a:endParaRPr lang="he-IL" sz="2800" dirty="0">
              <a:solidFill>
                <a:srgbClr val="000000"/>
              </a:solidFill>
              <a:latin typeface="Arial" panose="020B0604020202020204" pitchFamily="34" charset="0"/>
              <a:ea typeface="Arial" panose="020B0604020202020204" pitchFamily="34" charset="0"/>
            </a:endParaRPr>
          </a:p>
          <a:p>
            <a:pPr marL="228600" marR="0" algn="r" rtl="1">
              <a:lnSpc>
                <a:spcPct val="115000"/>
              </a:lnSpc>
            </a:pPr>
            <a:r>
              <a:rPr lang="he-IL" sz="2800" dirty="0">
                <a:solidFill>
                  <a:srgbClr val="000000"/>
                </a:solidFill>
                <a:effectLst/>
                <a:latin typeface="Arial" panose="020B0604020202020204" pitchFamily="34" charset="0"/>
                <a:ea typeface="Arial" panose="020B0604020202020204" pitchFamily="34" charset="0"/>
              </a:rPr>
              <a:t>המטרה המרכזית היא לשפר את הארגון האישי של המשתמשים באמצעות יצירת רשימות מותאמות אישית עם התראות בזמן אמת על פריטים חסרים</a:t>
            </a:r>
            <a:r>
              <a:rPr lang="en-US" sz="2800" dirty="0">
                <a:solidFill>
                  <a:srgbClr val="000000"/>
                </a:solidFill>
                <a:effectLst/>
                <a:latin typeface="Arial" panose="020B0604020202020204" pitchFamily="34" charset="0"/>
                <a:ea typeface="Arial" panose="020B0604020202020204" pitchFamily="34" charset="0"/>
              </a:rPr>
              <a:t>.</a:t>
            </a:r>
            <a:endParaRPr lang="en-US" sz="2800" dirty="0">
              <a:effectLst/>
              <a:latin typeface="Arial" panose="020B0604020202020204" pitchFamily="34" charset="0"/>
              <a:ea typeface="Arial" panose="020B0604020202020204" pitchFamily="34" charset="0"/>
            </a:endParaRPr>
          </a:p>
          <a:p>
            <a:endParaRPr lang="he-IL" sz="2800" dirty="0"/>
          </a:p>
        </p:txBody>
      </p:sp>
    </p:spTree>
    <p:extLst>
      <p:ext uri="{BB962C8B-B14F-4D97-AF65-F5344CB8AC3E}">
        <p14:creationId xmlns:p14="http://schemas.microsoft.com/office/powerpoint/2010/main" val="103563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E0C0-B7E0-A6D1-3E5B-F7F6D8903E85}"/>
              </a:ext>
            </a:extLst>
          </p:cNvPr>
          <p:cNvSpPr>
            <a:spLocks noGrp="1"/>
          </p:cNvSpPr>
          <p:nvPr>
            <p:ph type="title"/>
          </p:nvPr>
        </p:nvSpPr>
        <p:spPr/>
        <p:txBody>
          <a:bodyPr/>
          <a:lstStyle/>
          <a:p>
            <a:r>
              <a:rPr lang="he-IL" b="1" dirty="0">
                <a:solidFill>
                  <a:schemeClr val="tx2"/>
                </a:solidFill>
              </a:rPr>
              <a:t>מבנה המערכת לפי ארכיטקטורת </a:t>
            </a:r>
            <a:r>
              <a:rPr lang="en-US" b="1" dirty="0">
                <a:solidFill>
                  <a:schemeClr val="tx2"/>
                </a:solidFill>
              </a:rPr>
              <a:t>MVVM</a:t>
            </a:r>
            <a:endParaRPr lang="he-IL" dirty="0"/>
          </a:p>
        </p:txBody>
      </p:sp>
      <p:sp>
        <p:nvSpPr>
          <p:cNvPr id="3" name="Content Placeholder 2">
            <a:extLst>
              <a:ext uri="{FF2B5EF4-FFF2-40B4-BE49-F238E27FC236}">
                <a16:creationId xmlns:a16="http://schemas.microsoft.com/office/drawing/2014/main" id="{A8033BDD-BCA8-71F4-A488-D1FE39F1687F}"/>
              </a:ext>
            </a:extLst>
          </p:cNvPr>
          <p:cNvSpPr>
            <a:spLocks noGrp="1"/>
          </p:cNvSpPr>
          <p:nvPr>
            <p:ph idx="1"/>
          </p:nvPr>
        </p:nvSpPr>
        <p:spPr>
          <a:xfrm>
            <a:off x="609600" y="1417639"/>
            <a:ext cx="10972800" cy="5241954"/>
          </a:xfrm>
        </p:spPr>
        <p:txBody>
          <a:bodyPr/>
          <a:lstStyle/>
          <a:p>
            <a:r>
              <a:rPr lang="en-US" sz="2000" b="1" dirty="0"/>
              <a:t>Model</a:t>
            </a:r>
            <a:r>
              <a:rPr lang="he-IL" sz="2000" b="1" dirty="0"/>
              <a:t> (ניהול הנתונים והאינטראקציה עם </a:t>
            </a:r>
            <a:r>
              <a:rPr lang="en-US" sz="2000" b="1" dirty="0"/>
              <a:t>Firebase</a:t>
            </a:r>
            <a:r>
              <a:rPr lang="he-IL" sz="2000" b="1" dirty="0"/>
              <a:t>)</a:t>
            </a:r>
          </a:p>
          <a:p>
            <a:pPr marL="0" indent="0">
              <a:buNone/>
            </a:pPr>
            <a:br>
              <a:rPr lang="en-US" sz="2000" dirty="0"/>
            </a:br>
            <a:r>
              <a:rPr lang="he-IL" sz="2000" dirty="0"/>
              <a:t>מכיל את כל מבני הנתונים של האפליקציה.</a:t>
            </a:r>
          </a:p>
          <a:p>
            <a:pPr marL="0" indent="0">
              <a:buNone/>
            </a:pPr>
            <a:br>
              <a:rPr lang="he-IL" sz="2000" dirty="0"/>
            </a:br>
            <a:r>
              <a:rPr lang="he-IL" sz="2000" dirty="0"/>
              <a:t>מטפל באחסון ושליפת המידע מהמסד נתונים (</a:t>
            </a:r>
            <a:r>
              <a:rPr lang="en-US" sz="2000" dirty="0"/>
              <a:t>Firebase Realtime Database</a:t>
            </a:r>
            <a:r>
              <a:rPr lang="he-IL" sz="2000" dirty="0"/>
              <a:t>).</a:t>
            </a:r>
          </a:p>
          <a:p>
            <a:pPr marL="0" indent="0">
              <a:buNone/>
            </a:pPr>
            <a:br>
              <a:rPr lang="en-US" sz="2000" dirty="0"/>
            </a:br>
            <a:r>
              <a:rPr lang="he-IL" sz="2000" b="1" dirty="0"/>
              <a:t>קבצים עיקריים:</a:t>
            </a:r>
          </a:p>
          <a:p>
            <a:pPr marL="0" indent="0">
              <a:buNone/>
            </a:pPr>
            <a:endParaRPr lang="he-IL" sz="2000" b="1" dirty="0"/>
          </a:p>
          <a:p>
            <a:pPr marL="0" indent="0">
              <a:buNone/>
            </a:pPr>
            <a:r>
              <a:rPr lang="he-IL" sz="2000" b="1" dirty="0"/>
              <a:t> </a:t>
            </a:r>
            <a:r>
              <a:rPr lang="en-US" sz="2000" dirty="0"/>
              <a:t>Product.java</a:t>
            </a:r>
            <a:r>
              <a:rPr lang="he-IL" sz="2000" dirty="0"/>
              <a:t> - מחלקה המייצגת מוצר.</a:t>
            </a:r>
          </a:p>
          <a:p>
            <a:pPr marL="0" indent="0">
              <a:buNone/>
            </a:pPr>
            <a:endParaRPr lang="he-IL" sz="2000" dirty="0"/>
          </a:p>
          <a:p>
            <a:pPr marL="0" indent="0">
              <a:buNone/>
            </a:pPr>
            <a:r>
              <a:rPr lang="en-US" sz="2000" dirty="0"/>
              <a:t>ListSaveObject.java</a:t>
            </a:r>
            <a:r>
              <a:rPr lang="he-IL" sz="2000" dirty="0"/>
              <a:t> - מחלקה המייצגת רשימה ששותפה ואת מספר הפעמים שנשמרה.</a:t>
            </a:r>
          </a:p>
          <a:p>
            <a:pPr marL="0" indent="0">
              <a:buNone/>
            </a:pPr>
            <a:endParaRPr lang="he-IL" sz="2000" dirty="0"/>
          </a:p>
          <a:p>
            <a:pPr marL="0" indent="0">
              <a:buNone/>
            </a:pPr>
            <a:r>
              <a:rPr lang="en-US" sz="2000" dirty="0"/>
              <a:t>Repository.java</a:t>
            </a:r>
            <a:r>
              <a:rPr lang="he-IL" sz="2000" dirty="0"/>
              <a:t> - מרכז את כל קריאות הנתונים ממסד הנתונים (</a:t>
            </a:r>
            <a:r>
              <a:rPr lang="en-US" sz="2000" dirty="0"/>
              <a:t>Firebase Realtime Database</a:t>
            </a:r>
            <a:r>
              <a:rPr lang="he-IL" sz="2000" dirty="0"/>
              <a:t>).</a:t>
            </a:r>
          </a:p>
        </p:txBody>
      </p:sp>
    </p:spTree>
    <p:extLst>
      <p:ext uri="{BB962C8B-B14F-4D97-AF65-F5344CB8AC3E}">
        <p14:creationId xmlns:p14="http://schemas.microsoft.com/office/powerpoint/2010/main" val="248878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71E7-0F1D-CE36-7DB6-7F649331A009}"/>
              </a:ext>
            </a:extLst>
          </p:cNvPr>
          <p:cNvSpPr>
            <a:spLocks noGrp="1"/>
          </p:cNvSpPr>
          <p:nvPr>
            <p:ph type="title"/>
          </p:nvPr>
        </p:nvSpPr>
        <p:spPr>
          <a:xfrm>
            <a:off x="609600" y="274638"/>
            <a:ext cx="9730596" cy="1143000"/>
          </a:xfrm>
        </p:spPr>
        <p:txBody>
          <a:bodyPr/>
          <a:lstStyle/>
          <a:p>
            <a:r>
              <a:rPr lang="he-IL" b="1" dirty="0">
                <a:solidFill>
                  <a:schemeClr val="tx2"/>
                </a:solidFill>
              </a:rPr>
              <a:t>מבנה המערכת לפי ארכיטקטורת </a:t>
            </a:r>
            <a:r>
              <a:rPr lang="en-US" b="1" dirty="0">
                <a:solidFill>
                  <a:schemeClr val="tx2"/>
                </a:solidFill>
              </a:rPr>
              <a:t>MVVM</a:t>
            </a:r>
            <a:endParaRPr lang="he-IL" dirty="0"/>
          </a:p>
        </p:txBody>
      </p:sp>
      <p:sp>
        <p:nvSpPr>
          <p:cNvPr id="3" name="Content Placeholder 2">
            <a:extLst>
              <a:ext uri="{FF2B5EF4-FFF2-40B4-BE49-F238E27FC236}">
                <a16:creationId xmlns:a16="http://schemas.microsoft.com/office/drawing/2014/main" id="{622902D6-26BA-4573-B3BC-7F89472BDC75}"/>
              </a:ext>
            </a:extLst>
          </p:cNvPr>
          <p:cNvSpPr>
            <a:spLocks noGrp="1"/>
          </p:cNvSpPr>
          <p:nvPr>
            <p:ph idx="1"/>
          </p:nvPr>
        </p:nvSpPr>
        <p:spPr/>
        <p:txBody>
          <a:bodyPr/>
          <a:lstStyle/>
          <a:p>
            <a:r>
              <a:rPr lang="he-IL" sz="2000" b="1" dirty="0"/>
              <a:t>כיצד חלוקת הקוד תומכת בארכיטקטורה שבחרנו?</a:t>
            </a:r>
          </a:p>
          <a:p>
            <a:pPr marL="0" indent="0">
              <a:buNone/>
            </a:pPr>
            <a:r>
              <a:rPr lang="he-IL" sz="2000" b="1" dirty="0"/>
              <a:t>הפרדת אחריות </a:t>
            </a:r>
            <a:r>
              <a:rPr lang="he-IL" sz="2000" dirty="0"/>
              <a:t>- כל רכיב אחראי לתפקיד ייחודי, מה שמונע תלות בין השכבות.</a:t>
            </a:r>
          </a:p>
          <a:p>
            <a:pPr marL="0" indent="0">
              <a:buNone/>
            </a:pPr>
            <a:br>
              <a:rPr lang="he-IL" sz="2000" dirty="0"/>
            </a:br>
            <a:r>
              <a:rPr lang="he-IL" sz="2000" b="1" dirty="0"/>
              <a:t>ניהול נתונים יעיל -</a:t>
            </a:r>
            <a:r>
              <a:rPr lang="he-IL" sz="2000" dirty="0"/>
              <a:t> ה</a:t>
            </a:r>
            <a:r>
              <a:rPr lang="en-US" sz="2000" dirty="0" err="1"/>
              <a:t>ViewModel</a:t>
            </a:r>
            <a:r>
              <a:rPr lang="en-US" sz="2000" dirty="0"/>
              <a:t> </a:t>
            </a:r>
            <a:r>
              <a:rPr lang="he-IL" sz="2000" dirty="0"/>
              <a:t> מאזין לשינויים מה-</a:t>
            </a:r>
            <a:r>
              <a:rPr lang="en-US" sz="2000" dirty="0"/>
              <a:t>Repository </a:t>
            </a:r>
            <a:r>
              <a:rPr lang="he-IL" sz="2000" dirty="0"/>
              <a:t> ומעדכן את ה-</a:t>
            </a:r>
            <a:r>
              <a:rPr lang="en-US" sz="2000" dirty="0"/>
              <a:t> View </a:t>
            </a:r>
            <a:r>
              <a:rPr lang="he-IL" sz="2000" dirty="0"/>
              <a:t>רק כאשר נדרש.</a:t>
            </a:r>
          </a:p>
          <a:p>
            <a:pPr marL="0" indent="0">
              <a:buNone/>
            </a:pPr>
            <a:br>
              <a:rPr lang="he-IL" sz="2000" dirty="0"/>
            </a:br>
            <a:r>
              <a:rPr lang="he-IL" sz="2000" b="1" dirty="0"/>
              <a:t>מודולריות ותחזוקה קלה</a:t>
            </a:r>
            <a:r>
              <a:rPr lang="he-IL" sz="2000" dirty="0"/>
              <a:t> – ניתן להוסיף פיצ'רים חדשים מבלי לשנות רכיבים קיימים.</a:t>
            </a:r>
          </a:p>
          <a:p>
            <a:pPr marL="0" indent="0">
              <a:buNone/>
            </a:pPr>
            <a:br>
              <a:rPr lang="he-IL" sz="2000" dirty="0"/>
            </a:br>
            <a:r>
              <a:rPr lang="he-IL" sz="2000" b="1" dirty="0"/>
              <a:t>תמיכה בבדיקות </a:t>
            </a:r>
            <a:r>
              <a:rPr lang="en-US" sz="2000" b="1" dirty="0"/>
              <a:t> - (Unit Testing)</a:t>
            </a:r>
            <a:r>
              <a:rPr lang="he-IL" sz="2000" dirty="0"/>
              <a:t>ניתן לבדוק את הלוגיקה העסקית מבלי לערב את ממשק המשתמש.</a:t>
            </a:r>
          </a:p>
          <a:p>
            <a:pPr marL="0" indent="0">
              <a:buNone/>
            </a:pPr>
            <a:br>
              <a:rPr lang="he-IL" sz="2000" dirty="0"/>
            </a:br>
            <a:r>
              <a:rPr lang="he-IL" sz="2000" b="1" dirty="0"/>
              <a:t>מניעת קריאות מיותרות ל</a:t>
            </a:r>
            <a:r>
              <a:rPr lang="en-US" sz="2000" b="1" dirty="0"/>
              <a:t>Firebase </a:t>
            </a:r>
            <a:r>
              <a:rPr lang="he-IL" sz="2000" b="1" dirty="0"/>
              <a:t> - </a:t>
            </a:r>
            <a:r>
              <a:rPr lang="he-IL" sz="2000" dirty="0"/>
              <a:t>ה</a:t>
            </a:r>
            <a:r>
              <a:rPr lang="en-US" sz="2000" dirty="0" err="1"/>
              <a:t>ViewModel</a:t>
            </a:r>
            <a:r>
              <a:rPr lang="en-US" sz="2000" dirty="0"/>
              <a:t> </a:t>
            </a:r>
            <a:r>
              <a:rPr lang="he-IL" sz="2000" dirty="0"/>
              <a:t> מחזיק את הנתונים באופן זמני ומעדכן אותם בצורה יעילה.</a:t>
            </a:r>
          </a:p>
          <a:p>
            <a:endParaRPr lang="he-IL" sz="2000" dirty="0"/>
          </a:p>
        </p:txBody>
      </p:sp>
    </p:spTree>
    <p:extLst>
      <p:ext uri="{BB962C8B-B14F-4D97-AF65-F5344CB8AC3E}">
        <p14:creationId xmlns:p14="http://schemas.microsoft.com/office/powerpoint/2010/main" val="3586928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37D6-00C6-CEC6-F2C3-DA4DB564523C}"/>
              </a:ext>
            </a:extLst>
          </p:cNvPr>
          <p:cNvSpPr>
            <a:spLocks noGrp="1"/>
          </p:cNvSpPr>
          <p:nvPr>
            <p:ph type="title"/>
          </p:nvPr>
        </p:nvSpPr>
        <p:spPr>
          <a:xfrm>
            <a:off x="86264" y="274638"/>
            <a:ext cx="10029645" cy="1143000"/>
          </a:xfrm>
        </p:spPr>
        <p:txBody>
          <a:bodyPr/>
          <a:lstStyle/>
          <a:p>
            <a:r>
              <a:rPr lang="he-IL" b="1" dirty="0">
                <a:solidFill>
                  <a:schemeClr val="tx2"/>
                </a:solidFill>
              </a:rPr>
              <a:t>הצגת שלושה תהליכים מרכזיים באפליקציה</a:t>
            </a:r>
          </a:p>
        </p:txBody>
      </p:sp>
      <p:sp>
        <p:nvSpPr>
          <p:cNvPr id="3" name="Content Placeholder 2">
            <a:extLst>
              <a:ext uri="{FF2B5EF4-FFF2-40B4-BE49-F238E27FC236}">
                <a16:creationId xmlns:a16="http://schemas.microsoft.com/office/drawing/2014/main" id="{AB5E1342-99EC-3B15-7CCB-8996575F8BC2}"/>
              </a:ext>
            </a:extLst>
          </p:cNvPr>
          <p:cNvSpPr>
            <a:spLocks noGrp="1"/>
          </p:cNvSpPr>
          <p:nvPr>
            <p:ph idx="1"/>
          </p:nvPr>
        </p:nvSpPr>
        <p:spPr>
          <a:xfrm>
            <a:off x="609600" y="1167442"/>
            <a:ext cx="10972800" cy="5486399"/>
          </a:xfrm>
        </p:spPr>
        <p:txBody>
          <a:bodyPr/>
          <a:lstStyle/>
          <a:p>
            <a:r>
              <a:rPr lang="he-IL" b="0" i="0" dirty="0">
                <a:solidFill>
                  <a:srgbClr val="222222"/>
                </a:solidFill>
                <a:effectLst/>
                <a:latin typeface="Arial" panose="020B0604020202020204" pitchFamily="34" charset="0"/>
              </a:rPr>
              <a:t>תהליך ראשון:</a:t>
            </a:r>
          </a:p>
          <a:p>
            <a:r>
              <a:rPr lang="he-IL" b="0" i="0" dirty="0">
                <a:solidFill>
                  <a:srgbClr val="222222"/>
                </a:solidFill>
                <a:effectLst/>
                <a:latin typeface="Arial" panose="020B0604020202020204" pitchFamily="34" charset="0"/>
              </a:rPr>
              <a:t>סרטון של יצירת רשימה והוספת ערכים לרשימה, סימון פריטים שנלקחו וקבלת התראה במקרה של סגירת הרשימה מבלי לסמן את כל פרטי הרשימה.</a:t>
            </a:r>
          </a:p>
          <a:p>
            <a:pPr marL="0" indent="0">
              <a:buNone/>
            </a:pPr>
            <a:br>
              <a:rPr lang="he-IL" dirty="0"/>
            </a:br>
            <a:endParaRPr lang="he-IL" dirty="0"/>
          </a:p>
        </p:txBody>
      </p:sp>
      <p:pic>
        <p:nvPicPr>
          <p:cNvPr id="4" name="סרטון 1">
            <a:hlinkClick r:id="" action="ppaction://media"/>
            <a:extLst>
              <a:ext uri="{FF2B5EF4-FFF2-40B4-BE49-F238E27FC236}">
                <a16:creationId xmlns:a16="http://schemas.microsoft.com/office/drawing/2014/main" id="{558AA7A1-AF42-73C0-C83B-308CB03F9D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08228" y="2809875"/>
            <a:ext cx="3528892" cy="4048125"/>
          </a:xfrm>
          <a:prstGeom prst="rect">
            <a:avLst/>
          </a:prstGeom>
        </p:spPr>
      </p:pic>
    </p:spTree>
    <p:extLst>
      <p:ext uri="{BB962C8B-B14F-4D97-AF65-F5344CB8AC3E}">
        <p14:creationId xmlns:p14="http://schemas.microsoft.com/office/powerpoint/2010/main" val="53075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05E8E-2815-0096-9FD0-47C55EDE38BE}"/>
              </a:ext>
            </a:extLst>
          </p:cNvPr>
          <p:cNvSpPr>
            <a:spLocks noGrp="1"/>
          </p:cNvSpPr>
          <p:nvPr>
            <p:ph type="title"/>
          </p:nvPr>
        </p:nvSpPr>
        <p:spPr>
          <a:xfrm>
            <a:off x="609600" y="274638"/>
            <a:ext cx="9213011" cy="1143000"/>
          </a:xfrm>
        </p:spPr>
        <p:txBody>
          <a:bodyPr/>
          <a:lstStyle/>
          <a:p>
            <a:r>
              <a:rPr lang="he-IL" b="1" dirty="0">
                <a:solidFill>
                  <a:schemeClr val="tx2"/>
                </a:solidFill>
              </a:rPr>
              <a:t>הצגת שלושה תהליכים מרכזיים באפליקציה</a:t>
            </a:r>
            <a:endParaRPr lang="he-IL" dirty="0"/>
          </a:p>
        </p:txBody>
      </p:sp>
      <p:sp>
        <p:nvSpPr>
          <p:cNvPr id="3" name="Content Placeholder 2">
            <a:extLst>
              <a:ext uri="{FF2B5EF4-FFF2-40B4-BE49-F238E27FC236}">
                <a16:creationId xmlns:a16="http://schemas.microsoft.com/office/drawing/2014/main" id="{50ECCE32-5A8C-CF87-D3AF-197E24FBAEDA}"/>
              </a:ext>
            </a:extLst>
          </p:cNvPr>
          <p:cNvSpPr>
            <a:spLocks noGrp="1"/>
          </p:cNvSpPr>
          <p:nvPr>
            <p:ph idx="1"/>
          </p:nvPr>
        </p:nvSpPr>
        <p:spPr>
          <a:xfrm>
            <a:off x="609600" y="1247955"/>
            <a:ext cx="10972800" cy="4878209"/>
          </a:xfrm>
        </p:spPr>
        <p:txBody>
          <a:bodyPr/>
          <a:lstStyle/>
          <a:p>
            <a:r>
              <a:rPr lang="he-IL" b="0" i="0" dirty="0">
                <a:solidFill>
                  <a:srgbClr val="222222"/>
                </a:solidFill>
                <a:effectLst/>
                <a:latin typeface="Arial" panose="020B0604020202020204" pitchFamily="34" charset="0"/>
              </a:rPr>
              <a:t>תהליך שני:</a:t>
            </a:r>
          </a:p>
          <a:p>
            <a:r>
              <a:rPr lang="he-IL" b="0" i="0" dirty="0">
                <a:solidFill>
                  <a:srgbClr val="222222"/>
                </a:solidFill>
                <a:effectLst/>
                <a:latin typeface="Arial" panose="020B0604020202020204" pitchFamily="34" charset="0"/>
              </a:rPr>
              <a:t>סרטון של שיתוף רשימה אישית של משתמש לשאר משתמשי האפליקציה תוך כדי בחירת הקטגוריה של הרשימה וסינון הרשימות המשותפות לפי הקטגוריה הנבחרת.</a:t>
            </a:r>
          </a:p>
          <a:p>
            <a:endParaRPr lang="he-IL" dirty="0"/>
          </a:p>
        </p:txBody>
      </p:sp>
    </p:spTree>
    <p:extLst>
      <p:ext uri="{BB962C8B-B14F-4D97-AF65-F5344CB8AC3E}">
        <p14:creationId xmlns:p14="http://schemas.microsoft.com/office/powerpoint/2010/main" val="2336346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5C1-CC5B-C7A6-0E5E-B20F450DBA81}"/>
              </a:ext>
            </a:extLst>
          </p:cNvPr>
          <p:cNvSpPr>
            <a:spLocks noGrp="1"/>
          </p:cNvSpPr>
          <p:nvPr>
            <p:ph type="title"/>
          </p:nvPr>
        </p:nvSpPr>
        <p:spPr>
          <a:xfrm>
            <a:off x="609600" y="274638"/>
            <a:ext cx="8977223" cy="1143000"/>
          </a:xfrm>
        </p:spPr>
        <p:txBody>
          <a:bodyPr/>
          <a:lstStyle/>
          <a:p>
            <a:r>
              <a:rPr lang="he-IL" b="1" dirty="0">
                <a:solidFill>
                  <a:schemeClr val="tx2"/>
                </a:solidFill>
              </a:rPr>
              <a:t>הצגת שלושה תהליכים מרכזיים באפליקציה</a:t>
            </a:r>
            <a:endParaRPr lang="he-IL" dirty="0"/>
          </a:p>
        </p:txBody>
      </p:sp>
      <p:sp>
        <p:nvSpPr>
          <p:cNvPr id="3" name="Content Placeholder 2">
            <a:extLst>
              <a:ext uri="{FF2B5EF4-FFF2-40B4-BE49-F238E27FC236}">
                <a16:creationId xmlns:a16="http://schemas.microsoft.com/office/drawing/2014/main" id="{3435625F-A429-45FC-771E-303D20D516F4}"/>
              </a:ext>
            </a:extLst>
          </p:cNvPr>
          <p:cNvSpPr>
            <a:spLocks noGrp="1"/>
          </p:cNvSpPr>
          <p:nvPr>
            <p:ph idx="1"/>
          </p:nvPr>
        </p:nvSpPr>
        <p:spPr/>
        <p:txBody>
          <a:bodyPr/>
          <a:lstStyle/>
          <a:p>
            <a:r>
              <a:rPr lang="he-IL" b="0" i="0" dirty="0">
                <a:solidFill>
                  <a:srgbClr val="222222"/>
                </a:solidFill>
                <a:effectLst/>
                <a:latin typeface="Arial" panose="020B0604020202020204" pitchFamily="34" charset="0"/>
              </a:rPr>
              <a:t>תהליך שלישי:</a:t>
            </a:r>
          </a:p>
          <a:p>
            <a:r>
              <a:rPr lang="he-IL" b="0" i="0" dirty="0">
                <a:solidFill>
                  <a:srgbClr val="222222"/>
                </a:solidFill>
                <a:effectLst/>
                <a:latin typeface="Arial" panose="020B0604020202020204" pitchFamily="34" charset="0"/>
              </a:rPr>
              <a:t>סרטון של שמירת רשימה מהרשימות ששותפו באפליקציה אל הרשימות האישיות של המשתמש.</a:t>
            </a:r>
            <a:endParaRPr lang="he-IL" dirty="0"/>
          </a:p>
        </p:txBody>
      </p:sp>
    </p:spTree>
    <p:extLst>
      <p:ext uri="{BB962C8B-B14F-4D97-AF65-F5344CB8AC3E}">
        <p14:creationId xmlns:p14="http://schemas.microsoft.com/office/powerpoint/2010/main" val="2864671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9746-F107-25CC-7C32-6A29161FF505}"/>
              </a:ext>
            </a:extLst>
          </p:cNvPr>
          <p:cNvSpPr>
            <a:spLocks noGrp="1"/>
          </p:cNvSpPr>
          <p:nvPr>
            <p:ph type="title"/>
          </p:nvPr>
        </p:nvSpPr>
        <p:spPr>
          <a:xfrm>
            <a:off x="-138023" y="274638"/>
            <a:ext cx="10696755" cy="1143000"/>
          </a:xfrm>
        </p:spPr>
        <p:txBody>
          <a:bodyPr/>
          <a:lstStyle/>
          <a:p>
            <a:r>
              <a:rPr lang="he-IL" b="1" dirty="0">
                <a:solidFill>
                  <a:schemeClr val="tx2"/>
                </a:solidFill>
              </a:rPr>
              <a:t>פערים בין התכנון המקורי לבין האפליקציה בפועל</a:t>
            </a:r>
          </a:p>
        </p:txBody>
      </p:sp>
      <p:sp>
        <p:nvSpPr>
          <p:cNvPr id="3" name="Content Placeholder 2">
            <a:extLst>
              <a:ext uri="{FF2B5EF4-FFF2-40B4-BE49-F238E27FC236}">
                <a16:creationId xmlns:a16="http://schemas.microsoft.com/office/drawing/2014/main" id="{9F5416EB-C3D5-A035-8330-7BDFFBA32137}"/>
              </a:ext>
            </a:extLst>
          </p:cNvPr>
          <p:cNvSpPr>
            <a:spLocks noGrp="1"/>
          </p:cNvSpPr>
          <p:nvPr>
            <p:ph idx="1"/>
          </p:nvPr>
        </p:nvSpPr>
        <p:spPr>
          <a:xfrm>
            <a:off x="609600" y="1600201"/>
            <a:ext cx="10972800" cy="5070893"/>
          </a:xfrm>
        </p:spPr>
        <p:txBody>
          <a:bodyPr/>
          <a:lstStyle/>
          <a:p>
            <a:r>
              <a:rPr lang="he-IL" b="1" dirty="0"/>
              <a:t>תכנון:</a:t>
            </a:r>
            <a:r>
              <a:rPr lang="he-IL" dirty="0"/>
              <a:t> תכננו שתהיה אפשרות למשתמש להתאים אישית את עיצוב הרשימות.</a:t>
            </a:r>
          </a:p>
          <a:p>
            <a:r>
              <a:rPr lang="he-IL" b="1" dirty="0"/>
              <a:t>בפועל:</a:t>
            </a:r>
            <a:r>
              <a:rPr lang="he-IL" dirty="0"/>
              <a:t> אפשר לשנות רק את שם הרשימה, אך אין תמיכה מלאה בהתאמה אישית יותר מתקדמת כמו לדוגמה רקע שונה לרשימה.</a:t>
            </a:r>
          </a:p>
          <a:p>
            <a:endParaRPr lang="he-IL" dirty="0"/>
          </a:p>
          <a:p>
            <a:r>
              <a:rPr lang="he-IL" b="1" dirty="0"/>
              <a:t>תכנון:</a:t>
            </a:r>
            <a:r>
              <a:rPr lang="he-IL" dirty="0"/>
              <a:t> תכננו שתהיה אפשרות למשתמש לגרור ולהזיז פריטים בתוך הרשימה כדי לשנות סדר עדיפויות.</a:t>
            </a:r>
          </a:p>
          <a:p>
            <a:r>
              <a:rPr lang="he-IL" b="1" dirty="0"/>
              <a:t>בפועל:</a:t>
            </a:r>
            <a:r>
              <a:rPr lang="he-IL" dirty="0"/>
              <a:t> ניתן רק לסמן פריטים כ"הושלמו", אך אין פונקציה לגרירה ושינוי סדר ידני.</a:t>
            </a:r>
          </a:p>
        </p:txBody>
      </p:sp>
    </p:spTree>
    <p:extLst>
      <p:ext uri="{BB962C8B-B14F-4D97-AF65-F5344CB8AC3E}">
        <p14:creationId xmlns:p14="http://schemas.microsoft.com/office/powerpoint/2010/main" val="487031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00DD2-B46A-28CF-B3FA-B9458524DFE0}"/>
              </a:ext>
            </a:extLst>
          </p:cNvPr>
          <p:cNvSpPr>
            <a:spLocks noGrp="1"/>
          </p:cNvSpPr>
          <p:nvPr>
            <p:ph type="title"/>
          </p:nvPr>
        </p:nvSpPr>
        <p:spPr>
          <a:xfrm>
            <a:off x="609600" y="0"/>
            <a:ext cx="10972800" cy="731836"/>
          </a:xfrm>
        </p:spPr>
        <p:txBody>
          <a:bodyPr/>
          <a:lstStyle/>
          <a:p>
            <a:r>
              <a:rPr lang="he-IL" b="1" dirty="0">
                <a:solidFill>
                  <a:schemeClr val="tx2"/>
                </a:solidFill>
              </a:rPr>
              <a:t>סוגיות / לבטים בהם נתקלנו בפועל</a:t>
            </a:r>
          </a:p>
        </p:txBody>
      </p:sp>
      <p:sp>
        <p:nvSpPr>
          <p:cNvPr id="3" name="Content Placeholder 2">
            <a:extLst>
              <a:ext uri="{FF2B5EF4-FFF2-40B4-BE49-F238E27FC236}">
                <a16:creationId xmlns:a16="http://schemas.microsoft.com/office/drawing/2014/main" id="{260FB8F8-5DB4-167E-1554-328F248CAE74}"/>
              </a:ext>
            </a:extLst>
          </p:cNvPr>
          <p:cNvSpPr>
            <a:spLocks noGrp="1"/>
          </p:cNvSpPr>
          <p:nvPr>
            <p:ph idx="1"/>
          </p:nvPr>
        </p:nvSpPr>
        <p:spPr>
          <a:xfrm>
            <a:off x="609600" y="1121434"/>
            <a:ext cx="10972800" cy="5681932"/>
          </a:xfrm>
        </p:spPr>
        <p:txBody>
          <a:bodyPr/>
          <a:lstStyle/>
          <a:p>
            <a:r>
              <a:rPr lang="he-IL" sz="2000" b="1" u="sng" dirty="0">
                <a:latin typeface="Arial" panose="020B0604020202020204" pitchFamily="34" charset="0"/>
              </a:rPr>
              <a:t>בחירת ארכיטקטורת הפיתוח – החלטנו על </a:t>
            </a:r>
            <a:r>
              <a:rPr lang="en-US" sz="2000" b="1" u="sng" dirty="0">
                <a:latin typeface="Arial" panose="020B0604020202020204" pitchFamily="34" charset="0"/>
              </a:rPr>
              <a:t>MVVM</a:t>
            </a:r>
            <a:br>
              <a:rPr lang="en-US" sz="2000" u="sng" dirty="0">
                <a:latin typeface="Arial" panose="020B0604020202020204" pitchFamily="34" charset="0"/>
              </a:rPr>
            </a:br>
            <a:r>
              <a:rPr lang="he-IL" sz="2000" dirty="0">
                <a:latin typeface="Arial" panose="020B0604020202020204" pitchFamily="34" charset="0"/>
              </a:rPr>
              <a:t>אחד הלבטים המרכזיים היה בחירת ארכיטקטורת הפיתוח. שקלנו בין </a:t>
            </a:r>
            <a:r>
              <a:rPr lang="en-US" sz="2000" dirty="0">
                <a:latin typeface="Arial" panose="020B0604020202020204" pitchFamily="34" charset="0"/>
              </a:rPr>
              <a:t> MVC, MVP </a:t>
            </a:r>
            <a:r>
              <a:rPr lang="he-IL" sz="2000" dirty="0">
                <a:latin typeface="Arial" panose="020B0604020202020204" pitchFamily="34" charset="0"/>
              </a:rPr>
              <a:t>ו-</a:t>
            </a:r>
            <a:r>
              <a:rPr lang="en-US" sz="2000" dirty="0">
                <a:latin typeface="Arial" panose="020B0604020202020204" pitchFamily="34" charset="0"/>
              </a:rPr>
              <a:t> MVVM </a:t>
            </a:r>
            <a:r>
              <a:rPr lang="he-IL" sz="2000" dirty="0">
                <a:latin typeface="Arial" panose="020B0604020202020204" pitchFamily="34" charset="0"/>
              </a:rPr>
              <a:t>ולבסוף בחרנו ב-</a:t>
            </a:r>
            <a:r>
              <a:rPr lang="en-US" sz="2000" dirty="0">
                <a:latin typeface="Arial" panose="020B0604020202020204" pitchFamily="34" charset="0"/>
              </a:rPr>
              <a:t>MVVM (Model-View-</a:t>
            </a:r>
            <a:r>
              <a:rPr lang="en-US" sz="2000" dirty="0" err="1">
                <a:latin typeface="Arial" panose="020B0604020202020204" pitchFamily="34" charset="0"/>
              </a:rPr>
              <a:t>ViewModel</a:t>
            </a:r>
            <a:r>
              <a:rPr lang="en-US" sz="2000" dirty="0">
                <a:latin typeface="Arial" panose="020B0604020202020204" pitchFamily="34" charset="0"/>
              </a:rPr>
              <a:t>).</a:t>
            </a:r>
          </a:p>
          <a:p>
            <a:r>
              <a:rPr lang="he-IL" sz="2000" b="1" dirty="0">
                <a:latin typeface="Arial" panose="020B0604020202020204" pitchFamily="34" charset="0"/>
              </a:rPr>
              <a:t>הסיבות לבחירה ב-</a:t>
            </a:r>
            <a:r>
              <a:rPr lang="en-US" sz="2000" b="1" dirty="0">
                <a:latin typeface="Arial" panose="020B0604020202020204" pitchFamily="34" charset="0"/>
              </a:rPr>
              <a:t>MVVM</a:t>
            </a:r>
            <a:r>
              <a:rPr lang="he-IL" sz="2000" b="1" dirty="0">
                <a:latin typeface="Arial" panose="020B0604020202020204" pitchFamily="34" charset="0"/>
              </a:rPr>
              <a:t>:</a:t>
            </a:r>
            <a:br>
              <a:rPr lang="en-US" sz="2000" b="1" dirty="0">
                <a:latin typeface="Arial" panose="020B0604020202020204" pitchFamily="34" charset="0"/>
              </a:rPr>
            </a:br>
            <a:r>
              <a:rPr lang="he-IL" sz="2000" b="1" dirty="0">
                <a:latin typeface="Arial" panose="020B0604020202020204" pitchFamily="34" charset="0"/>
              </a:rPr>
              <a:t>הפרדה ברורה בין הלוגיקה לממשק המשתמש </a:t>
            </a:r>
            <a:r>
              <a:rPr lang="he-IL" sz="2000" dirty="0">
                <a:latin typeface="Arial" panose="020B0604020202020204" pitchFamily="34" charset="0"/>
              </a:rPr>
              <a:t>- מאפשר תחזוקה נוחה יותר של הקוד.</a:t>
            </a:r>
            <a:br>
              <a:rPr lang="he-IL" sz="2000" dirty="0">
                <a:latin typeface="Arial" panose="020B0604020202020204" pitchFamily="34" charset="0"/>
              </a:rPr>
            </a:br>
            <a:r>
              <a:rPr lang="he-IL" sz="2000" b="1" dirty="0">
                <a:latin typeface="Arial" panose="020B0604020202020204" pitchFamily="34" charset="0"/>
              </a:rPr>
              <a:t>תמיכה טובה ב-</a:t>
            </a:r>
            <a:r>
              <a:rPr lang="en-US" sz="2000" b="1" dirty="0">
                <a:latin typeface="Arial" panose="020B0604020202020204" pitchFamily="34" charset="0"/>
              </a:rPr>
              <a:t>Binding </a:t>
            </a:r>
            <a:r>
              <a:rPr lang="he-IL" sz="2000" b="1" dirty="0">
                <a:latin typeface="Arial" panose="020B0604020202020204" pitchFamily="34" charset="0"/>
              </a:rPr>
              <a:t> - </a:t>
            </a:r>
            <a:r>
              <a:rPr lang="he-IL" sz="2000" dirty="0">
                <a:latin typeface="Arial" panose="020B0604020202020204" pitchFamily="34" charset="0"/>
              </a:rPr>
              <a:t>מתאים במיוחד לפיתוח ב-</a:t>
            </a:r>
            <a:r>
              <a:rPr lang="en-US" sz="2000" dirty="0">
                <a:latin typeface="Arial" panose="020B0604020202020204" pitchFamily="34" charset="0"/>
              </a:rPr>
              <a:t>Android </a:t>
            </a:r>
            <a:r>
              <a:rPr lang="he-IL" sz="2000" dirty="0">
                <a:latin typeface="Arial" panose="020B0604020202020204" pitchFamily="34" charset="0"/>
              </a:rPr>
              <a:t> עם </a:t>
            </a:r>
            <a:r>
              <a:rPr lang="en-US" sz="2000" dirty="0" err="1">
                <a:latin typeface="Arial" panose="020B0604020202020204" pitchFamily="34" charset="0"/>
              </a:rPr>
              <a:t>LiveData</a:t>
            </a:r>
            <a:r>
              <a:rPr lang="en-US" sz="2000" dirty="0">
                <a:latin typeface="Arial" panose="020B0604020202020204" pitchFamily="34" charset="0"/>
              </a:rPr>
              <a:t> </a:t>
            </a:r>
            <a:r>
              <a:rPr lang="he-IL" sz="2000" dirty="0">
                <a:latin typeface="Arial" panose="020B0604020202020204" pitchFamily="34" charset="0"/>
              </a:rPr>
              <a:t> ו-</a:t>
            </a:r>
            <a:r>
              <a:rPr lang="en-US" sz="2000" dirty="0" err="1">
                <a:latin typeface="Arial" panose="020B0604020202020204" pitchFamily="34" charset="0"/>
              </a:rPr>
              <a:t>ViewModel</a:t>
            </a:r>
            <a:r>
              <a:rPr lang="en-US" sz="2000" dirty="0">
                <a:latin typeface="Arial" panose="020B0604020202020204" pitchFamily="34" charset="0"/>
              </a:rPr>
              <a:t> </a:t>
            </a:r>
            <a:r>
              <a:rPr lang="he-IL" sz="2000" dirty="0">
                <a:latin typeface="Arial" panose="020B0604020202020204" pitchFamily="34" charset="0"/>
              </a:rPr>
              <a:t>.</a:t>
            </a:r>
            <a:br>
              <a:rPr lang="en-US" sz="2000" dirty="0">
                <a:latin typeface="Arial" panose="020B0604020202020204" pitchFamily="34" charset="0"/>
              </a:rPr>
            </a:br>
            <a:r>
              <a:rPr lang="he-IL" sz="2000" b="1" dirty="0">
                <a:latin typeface="Arial" panose="020B0604020202020204" pitchFamily="34" charset="0"/>
              </a:rPr>
              <a:t>הפחתת תלות ישירה בין רכיבי ה-</a:t>
            </a:r>
            <a:r>
              <a:rPr lang="en-US" sz="2000" b="1" dirty="0">
                <a:latin typeface="Arial" panose="020B0604020202020204" pitchFamily="34" charset="0"/>
              </a:rPr>
              <a:t> UI </a:t>
            </a:r>
            <a:r>
              <a:rPr lang="he-IL" sz="2000" b="1" dirty="0">
                <a:latin typeface="Arial" panose="020B0604020202020204" pitchFamily="34" charset="0"/>
              </a:rPr>
              <a:t>למודל הנתונים - </a:t>
            </a:r>
            <a:r>
              <a:rPr lang="he-IL" sz="2000" dirty="0">
                <a:latin typeface="Arial" panose="020B0604020202020204" pitchFamily="34" charset="0"/>
              </a:rPr>
              <a:t>משפר את מודולריות הקוד.</a:t>
            </a:r>
          </a:p>
          <a:p>
            <a:endParaRPr lang="he-IL" sz="2000" dirty="0">
              <a:latin typeface="Arial" panose="020B0604020202020204" pitchFamily="34" charset="0"/>
            </a:endParaRPr>
          </a:p>
          <a:p>
            <a:r>
              <a:rPr lang="he-IL" sz="2000" dirty="0">
                <a:latin typeface="Arial" panose="020B0604020202020204" pitchFamily="34" charset="0"/>
              </a:rPr>
              <a:t> </a:t>
            </a:r>
            <a:r>
              <a:rPr lang="he-IL" sz="2000" b="1" u="sng" dirty="0">
                <a:latin typeface="Arial" panose="020B0604020202020204" pitchFamily="34" charset="0"/>
              </a:rPr>
              <a:t>לבטים בבחירת טכנולוגיות צד-שרת</a:t>
            </a:r>
          </a:p>
          <a:p>
            <a:r>
              <a:rPr lang="he-IL" sz="2000" dirty="0">
                <a:latin typeface="Arial" panose="020B0604020202020204" pitchFamily="34" charset="0"/>
              </a:rPr>
              <a:t>הייתה לנו התלבטות באיזה מסד נתונים נשתמש באפליקציה</a:t>
            </a:r>
            <a:br>
              <a:rPr lang="he-IL" sz="2000" dirty="0">
                <a:latin typeface="Arial" panose="020B0604020202020204" pitchFamily="34" charset="0"/>
              </a:rPr>
            </a:br>
            <a:r>
              <a:rPr lang="he-IL" sz="2000" dirty="0">
                <a:latin typeface="Arial" panose="020B0604020202020204" pitchFamily="34" charset="0"/>
              </a:rPr>
              <a:t>החלטה סופית: בחרנו להשתמש ב-</a:t>
            </a:r>
            <a:r>
              <a:rPr lang="en-US" sz="2000" dirty="0">
                <a:latin typeface="Arial" panose="020B0604020202020204" pitchFamily="34" charset="0"/>
              </a:rPr>
              <a:t>Firebase </a:t>
            </a:r>
            <a:r>
              <a:rPr lang="he-IL" sz="2000" dirty="0">
                <a:latin typeface="Arial" panose="020B0604020202020204" pitchFamily="34" charset="0"/>
              </a:rPr>
              <a:t> לסנכרון נתונים בענן.</a:t>
            </a:r>
            <a:endParaRPr lang="en-US" sz="2000" dirty="0">
              <a:latin typeface="Arial" panose="020B0604020202020204" pitchFamily="34" charset="0"/>
            </a:endParaRPr>
          </a:p>
          <a:p>
            <a:r>
              <a:rPr lang="he-IL" sz="2000" b="1" dirty="0"/>
              <a:t>הסיבות המרכזיות לבחירה ב- </a:t>
            </a:r>
            <a:r>
              <a:rPr lang="en-US" sz="2000" b="1" dirty="0"/>
              <a:t>Firebase Realtime Database</a:t>
            </a:r>
          </a:p>
          <a:p>
            <a:r>
              <a:rPr lang="he-IL" sz="2000" b="1" dirty="0"/>
              <a:t>סנכרון נתונים בזמן אמת</a:t>
            </a:r>
            <a:r>
              <a:rPr lang="he-IL" sz="2000" dirty="0"/>
              <a:t> – </a:t>
            </a:r>
            <a:r>
              <a:rPr lang="en-US" sz="2000" dirty="0"/>
              <a:t> Firebase </a:t>
            </a:r>
            <a:r>
              <a:rPr lang="he-IL" sz="2000" dirty="0"/>
              <a:t>מאפשר עדכון </a:t>
            </a:r>
            <a:r>
              <a:rPr lang="he-IL" sz="2000" dirty="0" err="1"/>
              <a:t>מיידי</a:t>
            </a:r>
            <a:r>
              <a:rPr lang="he-IL" sz="2000" dirty="0"/>
              <a:t> של נתונים בין משתמשים שונים, מה שמתאים במיוחד לניהול רשימות משותפות.</a:t>
            </a:r>
          </a:p>
          <a:p>
            <a:r>
              <a:rPr lang="he-IL" sz="2000" b="1" dirty="0"/>
              <a:t>מדרגיות גבוהה </a:t>
            </a:r>
            <a:r>
              <a:rPr lang="en-US" sz="2000" b="1" dirty="0"/>
              <a:t>(Scalability)</a:t>
            </a:r>
            <a:r>
              <a:rPr lang="en-US" sz="2000" dirty="0"/>
              <a:t> </a:t>
            </a:r>
            <a:r>
              <a:rPr lang="he-IL" sz="2000" dirty="0"/>
              <a:t> - </a:t>
            </a:r>
            <a:r>
              <a:rPr lang="en-US" sz="2000" dirty="0"/>
              <a:t>Firebase </a:t>
            </a:r>
            <a:r>
              <a:rPr lang="he-IL" sz="2000" dirty="0"/>
              <a:t> מאפשר תמיכה במספר רב של משתמשים בו-זמנית ללא צורך בניהול שרתים נוספים.</a:t>
            </a:r>
            <a:endParaRPr lang="he-IL" sz="3600" dirty="0">
              <a:latin typeface="Arial" panose="020B0604020202020204" pitchFamily="34" charset="0"/>
            </a:endParaRPr>
          </a:p>
        </p:txBody>
      </p:sp>
    </p:spTree>
    <p:extLst>
      <p:ext uri="{BB962C8B-B14F-4D97-AF65-F5344CB8AC3E}">
        <p14:creationId xmlns:p14="http://schemas.microsoft.com/office/powerpoint/2010/main" val="103816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CE63-DC0B-20E0-61CD-C6B8778376BA}"/>
              </a:ext>
            </a:extLst>
          </p:cNvPr>
          <p:cNvSpPr>
            <a:spLocks noGrp="1"/>
          </p:cNvSpPr>
          <p:nvPr>
            <p:ph type="title"/>
          </p:nvPr>
        </p:nvSpPr>
        <p:spPr>
          <a:xfrm>
            <a:off x="609600" y="48883"/>
            <a:ext cx="10972800" cy="1009291"/>
          </a:xfrm>
        </p:spPr>
        <p:txBody>
          <a:bodyPr/>
          <a:lstStyle/>
          <a:p>
            <a:r>
              <a:rPr lang="he-IL" b="1" dirty="0">
                <a:solidFill>
                  <a:schemeClr val="tx2"/>
                </a:solidFill>
              </a:rPr>
              <a:t>רעיונות לעתיד</a:t>
            </a:r>
          </a:p>
        </p:txBody>
      </p:sp>
      <p:sp>
        <p:nvSpPr>
          <p:cNvPr id="3" name="Content Placeholder 2">
            <a:extLst>
              <a:ext uri="{FF2B5EF4-FFF2-40B4-BE49-F238E27FC236}">
                <a16:creationId xmlns:a16="http://schemas.microsoft.com/office/drawing/2014/main" id="{6B2819A6-0229-0909-39EE-AF47D9252FD3}"/>
              </a:ext>
            </a:extLst>
          </p:cNvPr>
          <p:cNvSpPr>
            <a:spLocks noGrp="1"/>
          </p:cNvSpPr>
          <p:nvPr>
            <p:ph idx="1"/>
          </p:nvPr>
        </p:nvSpPr>
        <p:spPr>
          <a:xfrm>
            <a:off x="609600" y="1167442"/>
            <a:ext cx="10972800" cy="5641675"/>
          </a:xfrm>
        </p:spPr>
        <p:txBody>
          <a:bodyPr/>
          <a:lstStyle/>
          <a:p>
            <a:r>
              <a:rPr lang="he-IL" b="1" dirty="0"/>
              <a:t>תזכורות מותאמות אישית</a:t>
            </a:r>
            <a:r>
              <a:rPr lang="he-IL" dirty="0"/>
              <a:t> – המשתמש יוכל לקבוע תאריך ושעה ספציפיים שבהם הוא יקבל תזכורת בקשר לרשימה שהוא צריך לבצע.</a:t>
            </a:r>
          </a:p>
          <a:p>
            <a:pPr marL="0" indent="0">
              <a:buNone/>
            </a:pPr>
            <a:endParaRPr lang="he-IL" dirty="0"/>
          </a:p>
          <a:p>
            <a:r>
              <a:rPr lang="he-IL" b="1" dirty="0"/>
              <a:t>פרסומות מותאמות אישית</a:t>
            </a:r>
            <a:r>
              <a:rPr lang="he-IL" dirty="0"/>
              <a:t> – שילוב פרסומות ממוקדות למוצרים רלוונטיים (למשל, למשתמש שמכין רשימת טיול יוצגו פרסומות לציוד קמפינג).</a:t>
            </a:r>
          </a:p>
          <a:p>
            <a:pPr marL="0" indent="0">
              <a:buNone/>
            </a:pPr>
            <a:endParaRPr lang="he-IL" dirty="0"/>
          </a:p>
          <a:p>
            <a:r>
              <a:rPr lang="he-IL" b="1" dirty="0"/>
              <a:t>מנוי ללא פרסומות</a:t>
            </a:r>
            <a:r>
              <a:rPr lang="he-IL" dirty="0"/>
              <a:t> – אפשרות לשלם עבור הסרת פרסומות ושיפור חוויית השימוש ובכך נוכל להגדיל את ההכנסה שלנו מהאפליקציה.</a:t>
            </a:r>
          </a:p>
        </p:txBody>
      </p:sp>
    </p:spTree>
    <p:extLst>
      <p:ext uri="{BB962C8B-B14F-4D97-AF65-F5344CB8AC3E}">
        <p14:creationId xmlns:p14="http://schemas.microsoft.com/office/powerpoint/2010/main" val="3423596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073D3-E6B5-86A5-F07D-10368779E607}"/>
              </a:ext>
            </a:extLst>
          </p:cNvPr>
          <p:cNvSpPr>
            <a:spLocks noGrp="1"/>
          </p:cNvSpPr>
          <p:nvPr>
            <p:ph type="ctrTitle"/>
          </p:nvPr>
        </p:nvSpPr>
        <p:spPr>
          <a:xfrm>
            <a:off x="914400" y="253043"/>
            <a:ext cx="10363200" cy="1012166"/>
          </a:xfrm>
        </p:spPr>
        <p:txBody>
          <a:bodyPr wrap="square" anchor="ctr">
            <a:normAutofit/>
          </a:bodyPr>
          <a:lstStyle/>
          <a:p>
            <a:r>
              <a:rPr lang="he-IL" b="1" dirty="0">
                <a:solidFill>
                  <a:schemeClr val="tx2"/>
                </a:solidFill>
              </a:rPr>
              <a:t>חלוקת תפקידים בין חברי הצוות</a:t>
            </a:r>
          </a:p>
        </p:txBody>
      </p:sp>
      <p:sp>
        <p:nvSpPr>
          <p:cNvPr id="23" name="Content Placeholder 2">
            <a:extLst>
              <a:ext uri="{FF2B5EF4-FFF2-40B4-BE49-F238E27FC236}">
                <a16:creationId xmlns:a16="http://schemas.microsoft.com/office/drawing/2014/main" id="{AD55BD2C-109D-46B7-3886-9F4496A1AFB0}"/>
              </a:ext>
            </a:extLst>
          </p:cNvPr>
          <p:cNvSpPr>
            <a:spLocks noGrp="1"/>
          </p:cNvSpPr>
          <p:nvPr>
            <p:ph type="subTitle" idx="1"/>
          </p:nvPr>
        </p:nvSpPr>
        <p:spPr>
          <a:xfrm>
            <a:off x="759125" y="1311215"/>
            <a:ext cx="10518475" cy="5129842"/>
          </a:xfrm>
        </p:spPr>
        <p:txBody>
          <a:bodyPr wrap="square" anchor="t">
            <a:noAutofit/>
          </a:bodyPr>
          <a:lstStyle/>
          <a:p>
            <a:pPr marL="0" indent="0" algn="r">
              <a:lnSpc>
                <a:spcPct val="90000"/>
              </a:lnSpc>
              <a:buNone/>
            </a:pPr>
            <a:r>
              <a:rPr lang="he-IL" sz="2200" dirty="0">
                <a:solidFill>
                  <a:schemeClr val="tx1"/>
                </a:solidFill>
              </a:rPr>
              <a:t>בתחילת העבודה על הפרויקט ישבנו ביחד וחשבנו על דרישות הפרויקט ועל מבנה האפליקציה שאנו רוצים לפתח, כתבנו לנו את כל המסכים הדרושים לנו בשביל שהאפליקציה תהיה נוחה לשימוש, מובנת ועונה על כל הדרישות.</a:t>
            </a:r>
          </a:p>
          <a:p>
            <a:pPr marL="0" indent="0" algn="r">
              <a:lnSpc>
                <a:spcPct val="90000"/>
              </a:lnSpc>
              <a:buNone/>
            </a:pPr>
            <a:r>
              <a:rPr lang="he-IL" sz="2200" dirty="0">
                <a:solidFill>
                  <a:schemeClr val="tx1"/>
                </a:solidFill>
              </a:rPr>
              <a:t>בהתחלה חילקנו בינינו את העבודה על המסכים כך שכל אחד מאיתנו דואג לחלק מהמסכים של האפליקציה בצורה הבאה:</a:t>
            </a:r>
          </a:p>
          <a:p>
            <a:pPr marL="0" indent="0" algn="r">
              <a:lnSpc>
                <a:spcPct val="90000"/>
              </a:lnSpc>
              <a:buNone/>
            </a:pPr>
            <a:endParaRPr lang="he-IL" sz="2200" dirty="0">
              <a:solidFill>
                <a:schemeClr val="tx1"/>
              </a:solidFill>
            </a:endParaRPr>
          </a:p>
          <a:p>
            <a:pPr marL="0" indent="0" algn="r">
              <a:lnSpc>
                <a:spcPct val="90000"/>
              </a:lnSpc>
              <a:buNone/>
            </a:pPr>
            <a:r>
              <a:rPr lang="he-IL" sz="2200" dirty="0">
                <a:solidFill>
                  <a:schemeClr val="tx1"/>
                </a:solidFill>
              </a:rPr>
              <a:t>אופק ודניאל: מסך הפתיחה + מסך ההתחברות \ רישום.</a:t>
            </a:r>
          </a:p>
          <a:p>
            <a:pPr marL="0" indent="0" algn="r">
              <a:lnSpc>
                <a:spcPct val="90000"/>
              </a:lnSpc>
              <a:buNone/>
            </a:pPr>
            <a:r>
              <a:rPr lang="he-IL" sz="2200" dirty="0">
                <a:solidFill>
                  <a:schemeClr val="tx1"/>
                </a:solidFill>
              </a:rPr>
              <a:t>ירין: מסך ראשי (מסך הרשימות שלי) + מסך פרטי הרשימה.</a:t>
            </a:r>
          </a:p>
          <a:p>
            <a:pPr marL="0" indent="0" algn="r">
              <a:lnSpc>
                <a:spcPct val="90000"/>
              </a:lnSpc>
              <a:buNone/>
            </a:pPr>
            <a:r>
              <a:rPr lang="he-IL" sz="2200" dirty="0">
                <a:solidFill>
                  <a:schemeClr val="tx1"/>
                </a:solidFill>
              </a:rPr>
              <a:t>שלומי: מסך הרשימות ששותפו + מסך פרטי הרשימה ששותפה.</a:t>
            </a:r>
          </a:p>
          <a:p>
            <a:pPr marL="0" indent="0" algn="r">
              <a:lnSpc>
                <a:spcPct val="90000"/>
              </a:lnSpc>
              <a:buNone/>
            </a:pPr>
            <a:r>
              <a:rPr lang="he-IL" sz="2200" dirty="0">
                <a:solidFill>
                  <a:schemeClr val="tx1"/>
                </a:solidFill>
              </a:rPr>
              <a:t>לאחר שסיימנו את כל המסכים ההתחלתיים הדרושים ישבנו ביחד וחיברנו את כל המסכים כך שיעבדו כאפליקציה שלמה.</a:t>
            </a:r>
          </a:p>
          <a:p>
            <a:pPr marL="0" indent="0" algn="r">
              <a:lnSpc>
                <a:spcPct val="90000"/>
              </a:lnSpc>
              <a:buNone/>
            </a:pPr>
            <a:endParaRPr lang="he-IL" sz="2200" dirty="0">
              <a:solidFill>
                <a:schemeClr val="tx1"/>
              </a:solidFill>
            </a:endParaRPr>
          </a:p>
          <a:p>
            <a:pPr marL="0" indent="0" algn="r">
              <a:lnSpc>
                <a:spcPct val="90000"/>
              </a:lnSpc>
              <a:buNone/>
            </a:pPr>
            <a:r>
              <a:rPr lang="he-IL" sz="2200" dirty="0">
                <a:solidFill>
                  <a:schemeClr val="tx1"/>
                </a:solidFill>
              </a:rPr>
              <a:t>לאחר מכן ישבנו והכנו רשימה של כל הדברים שאנו רוצים להוסיף לאפליקציה או לשפר בה על מנת שבכל פעם שמישהו יכול לעשות דבר מהרשימה הוא יידע מה צריך לעשות ולאחר שסיים הוא עדכן את כל שאר חברי הקבוצה ואת </a:t>
            </a:r>
            <a:r>
              <a:rPr lang="he-IL" sz="2200" dirty="0" err="1">
                <a:solidFill>
                  <a:schemeClr val="tx1"/>
                </a:solidFill>
              </a:rPr>
              <a:t>הגיטהאב</a:t>
            </a:r>
            <a:r>
              <a:rPr lang="he-IL" sz="2200" dirty="0">
                <a:solidFill>
                  <a:schemeClr val="tx1"/>
                </a:solidFill>
              </a:rPr>
              <a:t> של הפרויקט.</a:t>
            </a:r>
          </a:p>
        </p:txBody>
      </p:sp>
    </p:spTree>
    <p:extLst>
      <p:ext uri="{BB962C8B-B14F-4D97-AF65-F5344CB8AC3E}">
        <p14:creationId xmlns:p14="http://schemas.microsoft.com/office/powerpoint/2010/main" val="2713703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EC92-46FE-23CC-ABFD-84909DD33F04}"/>
              </a:ext>
            </a:extLst>
          </p:cNvPr>
          <p:cNvSpPr>
            <a:spLocks noGrp="1"/>
          </p:cNvSpPr>
          <p:nvPr>
            <p:ph type="title"/>
          </p:nvPr>
        </p:nvSpPr>
        <p:spPr/>
        <p:txBody>
          <a:bodyPr/>
          <a:lstStyle/>
          <a:p>
            <a:pPr algn="ctr"/>
            <a:r>
              <a:rPr lang="he-IL" b="1" dirty="0">
                <a:solidFill>
                  <a:schemeClr val="tx2"/>
                </a:solidFill>
              </a:rPr>
              <a:t>תיעודי הפעולות שבוצעו </a:t>
            </a:r>
            <a:r>
              <a:rPr lang="he-IL" b="1" dirty="0" err="1">
                <a:solidFill>
                  <a:schemeClr val="tx2"/>
                </a:solidFill>
              </a:rPr>
              <a:t>בגיטהאב</a:t>
            </a:r>
            <a:r>
              <a:rPr lang="he-IL" b="1" dirty="0">
                <a:solidFill>
                  <a:schemeClr val="tx2"/>
                </a:solidFill>
              </a:rPr>
              <a:t> </a:t>
            </a:r>
          </a:p>
        </p:txBody>
      </p:sp>
      <p:sp>
        <p:nvSpPr>
          <p:cNvPr id="3" name="Content Placeholder 2">
            <a:extLst>
              <a:ext uri="{FF2B5EF4-FFF2-40B4-BE49-F238E27FC236}">
                <a16:creationId xmlns:a16="http://schemas.microsoft.com/office/drawing/2014/main" id="{B96B3291-8A42-15C5-E1AC-E29CFF4C31AE}"/>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33237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4342C-84FD-9DEC-1F5A-343703CC4149}"/>
              </a:ext>
            </a:extLst>
          </p:cNvPr>
          <p:cNvSpPr>
            <a:spLocks noGrp="1"/>
          </p:cNvSpPr>
          <p:nvPr>
            <p:ph type="title"/>
          </p:nvPr>
        </p:nvSpPr>
        <p:spPr/>
        <p:txBody>
          <a:bodyPr/>
          <a:lstStyle/>
          <a:p>
            <a:pPr algn="ctr"/>
            <a:r>
              <a:rPr lang="he-IL" b="1" dirty="0">
                <a:solidFill>
                  <a:schemeClr val="tx2"/>
                </a:solidFill>
              </a:rPr>
              <a:t>שפת הפיתוח ובסיס הנתונים</a:t>
            </a:r>
          </a:p>
        </p:txBody>
      </p:sp>
      <p:sp>
        <p:nvSpPr>
          <p:cNvPr id="3" name="Content Placeholder 2">
            <a:extLst>
              <a:ext uri="{FF2B5EF4-FFF2-40B4-BE49-F238E27FC236}">
                <a16:creationId xmlns:a16="http://schemas.microsoft.com/office/drawing/2014/main" id="{D6C66A0F-CA5B-DCE5-0950-BDD98F163E7E}"/>
              </a:ext>
            </a:extLst>
          </p:cNvPr>
          <p:cNvSpPr>
            <a:spLocks noGrp="1"/>
          </p:cNvSpPr>
          <p:nvPr>
            <p:ph idx="1"/>
          </p:nvPr>
        </p:nvSpPr>
        <p:spPr/>
        <p:txBody>
          <a:bodyPr/>
          <a:lstStyle/>
          <a:p>
            <a:pPr marL="0" indent="0" algn="r">
              <a:buNone/>
            </a:pPr>
            <a:r>
              <a:rPr lang="he-IL" dirty="0"/>
              <a:t>כתבנו את הפרויקט בשפת </a:t>
            </a:r>
            <a:r>
              <a:rPr lang="en-US" dirty="0"/>
              <a:t>JAVA</a:t>
            </a:r>
            <a:r>
              <a:rPr lang="he-IL" dirty="0"/>
              <a:t> בעזרת אנדרואיד סטודיו.</a:t>
            </a:r>
            <a:endParaRPr lang="en-US" dirty="0"/>
          </a:p>
          <a:p>
            <a:pPr marL="0" indent="0" algn="r">
              <a:buNone/>
            </a:pPr>
            <a:endParaRPr lang="en-US" dirty="0"/>
          </a:p>
          <a:p>
            <a:pPr marL="0" indent="0" algn="r">
              <a:buNone/>
            </a:pPr>
            <a:endParaRPr lang="he-IL" dirty="0"/>
          </a:p>
          <a:p>
            <a:pPr marL="0" indent="0" algn="r">
              <a:buNone/>
            </a:pPr>
            <a:r>
              <a:rPr lang="he-IL" dirty="0"/>
              <a:t>בסיס הנתונים שבו השתמשנו הוא - </a:t>
            </a:r>
            <a:r>
              <a:rPr lang="en-US" dirty="0"/>
              <a:t>Firebase – RealTime </a:t>
            </a:r>
            <a:r>
              <a:rPr lang="en-US" dirty="0" err="1"/>
              <a:t>DataBase</a:t>
            </a:r>
            <a:r>
              <a:rPr lang="he-IL" dirty="0"/>
              <a:t>.</a:t>
            </a:r>
          </a:p>
        </p:txBody>
      </p:sp>
    </p:spTree>
    <p:extLst>
      <p:ext uri="{BB962C8B-B14F-4D97-AF65-F5344CB8AC3E}">
        <p14:creationId xmlns:p14="http://schemas.microsoft.com/office/powerpoint/2010/main" val="1324804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8AB4-17A1-EC2D-FEB1-06C55BF40D42}"/>
              </a:ext>
            </a:extLst>
          </p:cNvPr>
          <p:cNvSpPr>
            <a:spLocks noGrp="1"/>
          </p:cNvSpPr>
          <p:nvPr>
            <p:ph type="title"/>
          </p:nvPr>
        </p:nvSpPr>
        <p:spPr>
          <a:xfrm>
            <a:off x="609600" y="0"/>
            <a:ext cx="11461630" cy="494581"/>
          </a:xfrm>
        </p:spPr>
        <p:txBody>
          <a:bodyPr/>
          <a:lstStyle/>
          <a:p>
            <a:r>
              <a:rPr lang="he-IL" b="1" dirty="0">
                <a:solidFill>
                  <a:schemeClr val="tx2"/>
                </a:solidFill>
              </a:rPr>
              <a:t>תיאור המערכת והצורך בה</a:t>
            </a:r>
          </a:p>
        </p:txBody>
      </p:sp>
      <p:sp>
        <p:nvSpPr>
          <p:cNvPr id="3" name="Content Placeholder 2">
            <a:extLst>
              <a:ext uri="{FF2B5EF4-FFF2-40B4-BE49-F238E27FC236}">
                <a16:creationId xmlns:a16="http://schemas.microsoft.com/office/drawing/2014/main" id="{E3CF13AD-F6C1-2361-8B74-DF4DAD5C3B45}"/>
              </a:ext>
            </a:extLst>
          </p:cNvPr>
          <p:cNvSpPr>
            <a:spLocks noGrp="1"/>
          </p:cNvSpPr>
          <p:nvPr>
            <p:ph idx="1"/>
          </p:nvPr>
        </p:nvSpPr>
        <p:spPr>
          <a:xfrm>
            <a:off x="0" y="655609"/>
            <a:ext cx="11743426" cy="6202391"/>
          </a:xfrm>
        </p:spPr>
        <p:txBody>
          <a:bodyPr/>
          <a:lstStyle/>
          <a:p>
            <a:pPr marL="0" indent="0">
              <a:buNone/>
            </a:pPr>
            <a:r>
              <a:rPr lang="he-IL" sz="2000" b="1" dirty="0"/>
              <a:t>                         </a:t>
            </a:r>
            <a:endParaRPr lang="he-IL" sz="2000" b="1" u="sng" dirty="0"/>
          </a:p>
          <a:p>
            <a:r>
              <a:rPr lang="he-IL" sz="2000" b="1" u="sng" dirty="0"/>
              <a:t>מטרות</a:t>
            </a:r>
            <a:r>
              <a:rPr lang="he-IL" sz="2000" b="1" dirty="0"/>
              <a:t> - </a:t>
            </a:r>
            <a:r>
              <a:rPr lang="he-IL" sz="2000" dirty="0"/>
              <a:t>פיתוח אפליקציה שתאפשר למשתמשים לנהל רשימות מותאמות אישית עם התראות על מנת להקל על חיי היום יום של המשתמשים.</a:t>
            </a:r>
          </a:p>
          <a:p>
            <a:pPr marL="0" indent="0">
              <a:buNone/>
            </a:pPr>
            <a:r>
              <a:rPr lang="he-IL" sz="2000" b="1" u="sng" dirty="0"/>
              <a:t>מרחב הבעיה</a:t>
            </a:r>
          </a:p>
          <a:p>
            <a:r>
              <a:rPr lang="he-IL" sz="2000" dirty="0"/>
              <a:t>אנשים שוכחים חפצים חשובים, מה שגורם לעיכובים ואי-נוחות.</a:t>
            </a:r>
          </a:p>
          <a:p>
            <a:pPr marL="0" indent="0">
              <a:buNone/>
            </a:pPr>
            <a:r>
              <a:rPr lang="he-IL" sz="2000" b="1" u="sng" dirty="0"/>
              <a:t>המצב כיום</a:t>
            </a:r>
          </a:p>
          <a:p>
            <a:r>
              <a:rPr lang="he-IL" sz="2000" dirty="0"/>
              <a:t>משתמשים מסתמכים על רשימות ידניות ללא התאמה חכמה.</a:t>
            </a:r>
          </a:p>
          <a:p>
            <a:pPr marL="0" indent="0">
              <a:buNone/>
            </a:pPr>
            <a:r>
              <a:rPr lang="he-IL" sz="2000" b="1" u="sng" dirty="0"/>
              <a:t>הצורך בפתרון</a:t>
            </a:r>
          </a:p>
          <a:p>
            <a:r>
              <a:rPr lang="he-IL" sz="2000" dirty="0"/>
              <a:t>מערכת חכמה שתתריע על חפצים חסרים ואפשרות ליצור רשימות מותאמות באופן אישי ובנוסף אפשרות של שיתוף רשימות.</a:t>
            </a:r>
          </a:p>
          <a:p>
            <a:pPr marL="0" indent="0">
              <a:buNone/>
            </a:pPr>
            <a:r>
              <a:rPr lang="he-IL" sz="2000" b="1" u="sng" dirty="0"/>
              <a:t>מערכות דומות – ומה חסר בהן?</a:t>
            </a:r>
          </a:p>
          <a:p>
            <a:r>
              <a:rPr lang="en-US" sz="2000" dirty="0"/>
              <a:t> Google Keep </a:t>
            </a:r>
            <a:r>
              <a:rPr lang="he-IL" sz="2000" dirty="0"/>
              <a:t>אין התראות.</a:t>
            </a:r>
            <a:br>
              <a:rPr lang="he-IL" sz="2000" dirty="0"/>
            </a:br>
            <a:r>
              <a:rPr lang="en-US" sz="2000" dirty="0"/>
              <a:t> Microsoft To Do </a:t>
            </a:r>
            <a:r>
              <a:rPr lang="he-IL" sz="2000" dirty="0"/>
              <a:t>לא מותאם לחפצים ואירועים.</a:t>
            </a:r>
            <a:br>
              <a:rPr lang="he-IL" sz="2000" dirty="0"/>
            </a:br>
            <a:r>
              <a:rPr lang="en-US" sz="2000" dirty="0"/>
              <a:t> Any.do </a:t>
            </a:r>
            <a:r>
              <a:rPr lang="he-IL" sz="2000" dirty="0"/>
              <a:t>אין התאמה אישית לפריטים ולמיקום.</a:t>
            </a:r>
          </a:p>
          <a:p>
            <a:pPr marL="0" indent="0">
              <a:buNone/>
            </a:pPr>
            <a:r>
              <a:rPr lang="he-IL" sz="2000" b="1" u="sng" dirty="0"/>
              <a:t>תרומת המערכת לשיפור המצב</a:t>
            </a:r>
          </a:p>
          <a:p>
            <a:r>
              <a:rPr lang="he-IL" sz="2000" dirty="0"/>
              <a:t>התראות בזמן אמת למניעת שכחה.</a:t>
            </a:r>
            <a:br>
              <a:rPr lang="he-IL" sz="2000" dirty="0"/>
            </a:br>
            <a:r>
              <a:rPr lang="he-IL" sz="2000" dirty="0"/>
              <a:t>יצירת רשימות בהתאמה אישית.</a:t>
            </a:r>
            <a:br>
              <a:rPr lang="he-IL" sz="2000" dirty="0"/>
            </a:br>
            <a:r>
              <a:rPr lang="he-IL" sz="2000" dirty="0"/>
              <a:t>שיתוף קל ומהיר של רשימות עם אחרים.</a:t>
            </a:r>
          </a:p>
        </p:txBody>
      </p:sp>
    </p:spTree>
    <p:extLst>
      <p:ext uri="{BB962C8B-B14F-4D97-AF65-F5344CB8AC3E}">
        <p14:creationId xmlns:p14="http://schemas.microsoft.com/office/powerpoint/2010/main" val="76504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3B91-D88F-71B0-04AF-AAD2FA37395A}"/>
              </a:ext>
            </a:extLst>
          </p:cNvPr>
          <p:cNvSpPr>
            <a:spLocks noGrp="1"/>
          </p:cNvSpPr>
          <p:nvPr>
            <p:ph type="title"/>
          </p:nvPr>
        </p:nvSpPr>
        <p:spPr/>
        <p:txBody>
          <a:bodyPr/>
          <a:lstStyle/>
          <a:p>
            <a:r>
              <a:rPr lang="he-IL" b="1" dirty="0">
                <a:solidFill>
                  <a:schemeClr val="tx2"/>
                </a:solidFill>
              </a:rPr>
              <a:t>דרישות מרכזיות של המערכת</a:t>
            </a:r>
          </a:p>
        </p:txBody>
      </p:sp>
      <p:sp>
        <p:nvSpPr>
          <p:cNvPr id="3" name="Content Placeholder 2">
            <a:extLst>
              <a:ext uri="{FF2B5EF4-FFF2-40B4-BE49-F238E27FC236}">
                <a16:creationId xmlns:a16="http://schemas.microsoft.com/office/drawing/2014/main" id="{BD7D0D26-37D7-57E2-89AE-75BDBBC78C52}"/>
              </a:ext>
            </a:extLst>
          </p:cNvPr>
          <p:cNvSpPr>
            <a:spLocks noGrp="1"/>
          </p:cNvSpPr>
          <p:nvPr>
            <p:ph idx="1"/>
          </p:nvPr>
        </p:nvSpPr>
        <p:spPr>
          <a:xfrm>
            <a:off x="609600" y="1288211"/>
            <a:ext cx="10972800" cy="5474898"/>
          </a:xfrm>
        </p:spPr>
        <p:txBody>
          <a:bodyPr/>
          <a:lstStyle/>
          <a:p>
            <a:r>
              <a:rPr lang="he-IL" sz="2000" b="1" dirty="0">
                <a:latin typeface="Arial" panose="020B0604020202020204" pitchFamily="34" charset="0"/>
                <a:cs typeface="Arial" panose="020B0604020202020204" pitchFamily="34" charset="0"/>
              </a:rPr>
              <a:t>דרישות פונקציונאליות</a:t>
            </a:r>
          </a:p>
          <a:p>
            <a:r>
              <a:rPr lang="he-IL" sz="2000" dirty="0">
                <a:latin typeface="Arial" panose="020B0604020202020204" pitchFamily="34" charset="0"/>
                <a:cs typeface="Arial" panose="020B0604020202020204" pitchFamily="34" charset="0"/>
              </a:rPr>
              <a:t>יצירת, עריכת ומחיקת רשימות.</a:t>
            </a:r>
            <a:br>
              <a:rPr lang="he-IL" sz="2000" dirty="0">
                <a:latin typeface="Arial" panose="020B0604020202020204" pitchFamily="34" charset="0"/>
                <a:cs typeface="Arial" panose="020B0604020202020204" pitchFamily="34" charset="0"/>
              </a:rPr>
            </a:br>
            <a:r>
              <a:rPr lang="he-IL" sz="2000" dirty="0">
                <a:latin typeface="Arial" panose="020B0604020202020204" pitchFamily="34" charset="0"/>
                <a:cs typeface="Arial" panose="020B0604020202020204" pitchFamily="34" charset="0"/>
              </a:rPr>
              <a:t>קבלת התראות על פריטים חסרים.</a:t>
            </a:r>
            <a:br>
              <a:rPr lang="he-IL" sz="2000" dirty="0">
                <a:latin typeface="Arial" panose="020B0604020202020204" pitchFamily="34" charset="0"/>
                <a:cs typeface="Arial" panose="020B0604020202020204" pitchFamily="34" charset="0"/>
              </a:rPr>
            </a:br>
            <a:r>
              <a:rPr lang="he-IL" sz="2000" dirty="0">
                <a:latin typeface="Arial" panose="020B0604020202020204" pitchFamily="34" charset="0"/>
                <a:cs typeface="Arial" panose="020B0604020202020204" pitchFamily="34" charset="0"/>
              </a:rPr>
              <a:t>סינון רשימות לפי קטגוריות.</a:t>
            </a:r>
            <a:br>
              <a:rPr lang="he-IL" sz="2000" dirty="0">
                <a:latin typeface="Arial" panose="020B0604020202020204" pitchFamily="34" charset="0"/>
                <a:cs typeface="Arial" panose="020B0604020202020204" pitchFamily="34" charset="0"/>
              </a:rPr>
            </a:br>
            <a:r>
              <a:rPr lang="he-IL" sz="2000" dirty="0">
                <a:latin typeface="Arial" panose="020B0604020202020204" pitchFamily="34" charset="0"/>
                <a:cs typeface="Arial" panose="020B0604020202020204" pitchFamily="34" charset="0"/>
              </a:rPr>
              <a:t>שיתוף רשימות עם משתמשים אחרים.</a:t>
            </a:r>
            <a:br>
              <a:rPr lang="he-IL" sz="2000" dirty="0">
                <a:latin typeface="Arial" panose="020B0604020202020204" pitchFamily="34" charset="0"/>
                <a:cs typeface="Arial" panose="020B0604020202020204" pitchFamily="34" charset="0"/>
              </a:rPr>
            </a:br>
            <a:r>
              <a:rPr lang="he-IL" sz="2000" dirty="0">
                <a:latin typeface="Arial" panose="020B0604020202020204" pitchFamily="34" charset="0"/>
                <a:cs typeface="Arial" panose="020B0604020202020204" pitchFamily="34" charset="0"/>
              </a:rPr>
              <a:t>ניהול חשבון משתמש (הרשמה, התחברות, התנתקות).</a:t>
            </a:r>
          </a:p>
          <a:p>
            <a:pPr marL="0" indent="0">
              <a:buNone/>
            </a:pPr>
            <a:endParaRPr lang="he-IL" sz="2000" dirty="0">
              <a:latin typeface="Arial" panose="020B0604020202020204" pitchFamily="34" charset="0"/>
              <a:cs typeface="Arial" panose="020B0604020202020204" pitchFamily="34" charset="0"/>
            </a:endParaRPr>
          </a:p>
          <a:p>
            <a:r>
              <a:rPr lang="he-IL" sz="2000" b="1" dirty="0">
                <a:latin typeface="Arial" panose="020B0604020202020204" pitchFamily="34" charset="0"/>
                <a:cs typeface="Arial" panose="020B0604020202020204" pitchFamily="34" charset="0"/>
              </a:rPr>
              <a:t>דרישות לא פונקציונאליות</a:t>
            </a:r>
          </a:p>
          <a:p>
            <a:r>
              <a:rPr lang="he-IL" sz="2000" dirty="0">
                <a:latin typeface="Arial" panose="020B0604020202020204" pitchFamily="34" charset="0"/>
                <a:cs typeface="Arial" panose="020B0604020202020204" pitchFamily="34" charset="0"/>
              </a:rPr>
              <a:t>זמני תגובה מהירים ושליחת התראות בזמן אמת.</a:t>
            </a:r>
            <a:br>
              <a:rPr lang="he-IL" sz="2000" dirty="0">
                <a:latin typeface="Arial" panose="020B0604020202020204" pitchFamily="34" charset="0"/>
                <a:cs typeface="Arial" panose="020B0604020202020204" pitchFamily="34" charset="0"/>
              </a:rPr>
            </a:br>
            <a:r>
              <a:rPr lang="he-IL" sz="2000" dirty="0">
                <a:latin typeface="Arial" panose="020B0604020202020204" pitchFamily="34" charset="0"/>
                <a:cs typeface="Arial" panose="020B0604020202020204" pitchFamily="34" charset="0"/>
              </a:rPr>
              <a:t>אבטחת מידע והצפנת נתונים אישיים.</a:t>
            </a:r>
            <a:br>
              <a:rPr lang="he-IL" sz="2000" dirty="0">
                <a:latin typeface="Arial" panose="020B0604020202020204" pitchFamily="34" charset="0"/>
                <a:cs typeface="Arial" panose="020B0604020202020204" pitchFamily="34" charset="0"/>
              </a:rPr>
            </a:br>
            <a:r>
              <a:rPr lang="he-IL" sz="2000" dirty="0">
                <a:latin typeface="Arial" panose="020B0604020202020204" pitchFamily="34" charset="0"/>
                <a:cs typeface="Arial" panose="020B0604020202020204" pitchFamily="34" charset="0"/>
              </a:rPr>
              <a:t>ממשק משתמש ידידותי ונוח.</a:t>
            </a:r>
            <a:br>
              <a:rPr lang="he-IL" sz="2000" dirty="0">
                <a:latin typeface="Arial" panose="020B0604020202020204" pitchFamily="34" charset="0"/>
                <a:cs typeface="Arial" panose="020B0604020202020204" pitchFamily="34" charset="0"/>
              </a:rPr>
            </a:br>
            <a:r>
              <a:rPr lang="he-IL" sz="2000" dirty="0">
                <a:latin typeface="Arial" panose="020B0604020202020204" pitchFamily="34" charset="0"/>
                <a:cs typeface="Arial" panose="020B0604020202020204" pitchFamily="34" charset="0"/>
              </a:rPr>
              <a:t>סנכרון נתונים בענן עם </a:t>
            </a:r>
            <a:r>
              <a:rPr lang="en-US" sz="2000" dirty="0">
                <a:latin typeface="Arial" panose="020B0604020202020204" pitchFamily="34" charset="0"/>
                <a:cs typeface="Arial" panose="020B0604020202020204" pitchFamily="34" charset="0"/>
              </a:rPr>
              <a:t>Firebase</a:t>
            </a:r>
            <a:r>
              <a:rPr lang="he-IL" sz="2000" dirty="0">
                <a:latin typeface="Arial" panose="020B0604020202020204" pitchFamily="34" charset="0"/>
                <a:cs typeface="Arial" panose="020B0604020202020204" pitchFamily="34" charset="0"/>
              </a:rPr>
              <a:t>.</a:t>
            </a:r>
          </a:p>
          <a:p>
            <a:pPr marL="0" indent="0">
              <a:buNone/>
            </a:pPr>
            <a:endParaRPr lang="en-US" sz="2000" dirty="0">
              <a:latin typeface="Arial" panose="020B0604020202020204" pitchFamily="34" charset="0"/>
              <a:cs typeface="Arial" panose="020B0604020202020204" pitchFamily="34" charset="0"/>
            </a:endParaRPr>
          </a:p>
          <a:p>
            <a:r>
              <a:rPr lang="he-IL" sz="2000" b="1" dirty="0">
                <a:latin typeface="Arial" panose="020B0604020202020204" pitchFamily="34" charset="0"/>
                <a:cs typeface="Arial" panose="020B0604020202020204" pitchFamily="34" charset="0"/>
              </a:rPr>
              <a:t>דרישות אחרות</a:t>
            </a:r>
          </a:p>
          <a:p>
            <a:r>
              <a:rPr lang="he-IL" sz="2000" dirty="0">
                <a:latin typeface="Arial" panose="020B0604020202020204" pitchFamily="34" charset="0"/>
                <a:cs typeface="Arial" panose="020B0604020202020204" pitchFamily="34" charset="0"/>
              </a:rPr>
              <a:t>תמיכה במכשירי אנדרואיד בגרסאות שונות.</a:t>
            </a:r>
            <a:br>
              <a:rPr lang="he-IL" sz="2000" dirty="0">
                <a:latin typeface="Arial" panose="020B0604020202020204" pitchFamily="34" charset="0"/>
                <a:cs typeface="Arial" panose="020B0604020202020204" pitchFamily="34" charset="0"/>
              </a:rPr>
            </a:br>
            <a:r>
              <a:rPr lang="he-IL" sz="2000" dirty="0">
                <a:latin typeface="Arial" panose="020B0604020202020204" pitchFamily="34" charset="0"/>
                <a:cs typeface="Arial" panose="020B0604020202020204" pitchFamily="34" charset="0"/>
              </a:rPr>
              <a:t>שימוש בסנסור – מיקרופון</a:t>
            </a:r>
            <a:r>
              <a:rPr lang="en-US" sz="2000" dirty="0">
                <a:latin typeface="Arial" panose="020B0604020202020204" pitchFamily="34" charset="0"/>
                <a:cs typeface="Arial" panose="020B0604020202020204" pitchFamily="34" charset="0"/>
              </a:rPr>
              <a:t>.</a:t>
            </a:r>
            <a:br>
              <a:rPr lang="en-US" sz="2000" dirty="0">
                <a:latin typeface="Arial" panose="020B0604020202020204" pitchFamily="34" charset="0"/>
                <a:cs typeface="Arial" panose="020B0604020202020204" pitchFamily="34" charset="0"/>
              </a:rPr>
            </a:br>
            <a:endParaRPr lang="he-IL"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6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F392-7344-8692-40D8-9E723407AD09}"/>
              </a:ext>
            </a:extLst>
          </p:cNvPr>
          <p:cNvSpPr>
            <a:spLocks noGrp="1"/>
          </p:cNvSpPr>
          <p:nvPr>
            <p:ph type="title"/>
          </p:nvPr>
        </p:nvSpPr>
        <p:spPr/>
        <p:txBody>
          <a:bodyPr/>
          <a:lstStyle/>
          <a:p>
            <a:r>
              <a:rPr lang="he-IL" b="1" dirty="0">
                <a:solidFill>
                  <a:schemeClr val="tx2"/>
                </a:solidFill>
              </a:rPr>
              <a:t>תרשימי </a:t>
            </a:r>
            <a:r>
              <a:rPr lang="en-US" b="1" dirty="0">
                <a:solidFill>
                  <a:schemeClr val="tx2"/>
                </a:solidFill>
              </a:rPr>
              <a:t>UML</a:t>
            </a:r>
            <a:endParaRPr lang="he-IL" b="1" dirty="0">
              <a:solidFill>
                <a:schemeClr val="tx2"/>
              </a:solidFill>
            </a:endParaRPr>
          </a:p>
        </p:txBody>
      </p:sp>
      <p:sp>
        <p:nvSpPr>
          <p:cNvPr id="3" name="Content Placeholder 2">
            <a:extLst>
              <a:ext uri="{FF2B5EF4-FFF2-40B4-BE49-F238E27FC236}">
                <a16:creationId xmlns:a16="http://schemas.microsoft.com/office/drawing/2014/main" id="{3CC4F338-DE0D-EAE7-895F-DCF85C31BB62}"/>
              </a:ext>
            </a:extLst>
          </p:cNvPr>
          <p:cNvSpPr>
            <a:spLocks noGrp="1"/>
          </p:cNvSpPr>
          <p:nvPr>
            <p:ph idx="1"/>
          </p:nvPr>
        </p:nvSpPr>
        <p:spPr/>
        <p:txBody>
          <a:bodyPr/>
          <a:lstStyle/>
          <a:p>
            <a:r>
              <a:rPr lang="he-IL" b="1" dirty="0"/>
              <a:t>התרשימים הבאים מציגים את התהליכים המרכזיים באפליקציה</a:t>
            </a:r>
            <a:r>
              <a:rPr lang="he-IL" dirty="0"/>
              <a:t>, כולל האינטראקציה בין המשתמשים למערכת, הזרימה הלוגית של הפעולות, ומבנה הנתונים. דיאגרמות </a:t>
            </a:r>
            <a:r>
              <a:rPr lang="en-US" dirty="0"/>
              <a:t>UML </a:t>
            </a:r>
            <a:r>
              <a:rPr lang="he-IL" dirty="0"/>
              <a:t> אלו מאפשרות להבין את הארכיטקטורה והתפקוד של האפליקציה בצורה ויזואלית וברורה.</a:t>
            </a:r>
          </a:p>
          <a:p>
            <a:r>
              <a:rPr lang="he-IL" dirty="0"/>
              <a:t>לצורך יצירת התרשימים השתמשנו ב-</a:t>
            </a:r>
            <a:r>
              <a:rPr lang="en-US" b="1" dirty="0"/>
              <a:t>Draw.io</a:t>
            </a:r>
            <a:r>
              <a:rPr lang="en-US" dirty="0"/>
              <a:t> </a:t>
            </a:r>
            <a:r>
              <a:rPr lang="he-IL" dirty="0"/>
              <a:t> שזהו כלי לעיצוב דיאגרמות</a:t>
            </a:r>
            <a:r>
              <a:rPr lang="en-US" dirty="0"/>
              <a:t>UML </a:t>
            </a:r>
            <a:r>
              <a:rPr lang="he-IL" dirty="0"/>
              <a:t> המאפשר הצגת קשרים בין רכיבי המערכת בצורה מקצועית ומובנית.</a:t>
            </a:r>
          </a:p>
          <a:p>
            <a:pPr marL="0" indent="0">
              <a:buNone/>
            </a:pPr>
            <a:endParaRPr lang="he-IL" dirty="0"/>
          </a:p>
          <a:p>
            <a:pPr marL="0" indent="0">
              <a:buNone/>
            </a:pPr>
            <a:endParaRPr lang="he-IL" dirty="0"/>
          </a:p>
        </p:txBody>
      </p:sp>
    </p:spTree>
    <p:extLst>
      <p:ext uri="{BB962C8B-B14F-4D97-AF65-F5344CB8AC3E}">
        <p14:creationId xmlns:p14="http://schemas.microsoft.com/office/powerpoint/2010/main" val="79949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24DA8C-906A-C80E-02F6-ADD0277E3F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7260" y="1135759"/>
            <a:ext cx="9696090" cy="5272285"/>
          </a:xfrm>
          <a:prstGeom prst="rect">
            <a:avLst/>
          </a:prstGeom>
        </p:spPr>
      </p:pic>
      <p:sp>
        <p:nvSpPr>
          <p:cNvPr id="2" name="Title 1">
            <a:extLst>
              <a:ext uri="{FF2B5EF4-FFF2-40B4-BE49-F238E27FC236}">
                <a16:creationId xmlns:a16="http://schemas.microsoft.com/office/drawing/2014/main" id="{BD11D305-98C0-D6FD-7A1B-B9E48DD506D7}"/>
              </a:ext>
            </a:extLst>
          </p:cNvPr>
          <p:cNvSpPr>
            <a:spLocks noGrp="1"/>
          </p:cNvSpPr>
          <p:nvPr>
            <p:ph type="title"/>
          </p:nvPr>
        </p:nvSpPr>
        <p:spPr/>
        <p:txBody>
          <a:bodyPr/>
          <a:lstStyle/>
          <a:p>
            <a:pPr marL="0" indent="0" algn="l">
              <a:buNone/>
            </a:pPr>
            <a:r>
              <a:rPr lang="en-US" sz="4400" b="1" kern="100" dirty="0">
                <a:solidFill>
                  <a:schemeClr val="tx2"/>
                </a:solidFill>
                <a:effectLst/>
                <a:latin typeface="Aptos" panose="020B0004020202020204" pitchFamily="34" charset="0"/>
                <a:ea typeface="Aptos" panose="020B0004020202020204" pitchFamily="34" charset="0"/>
                <a:cs typeface="Arial" panose="020B0604020202020204" pitchFamily="34" charset="0"/>
              </a:rPr>
              <a:t>Activity Diagram</a:t>
            </a:r>
          </a:p>
        </p:txBody>
      </p:sp>
      <p:sp>
        <p:nvSpPr>
          <p:cNvPr id="3" name="Content Placeholder 2">
            <a:extLst>
              <a:ext uri="{FF2B5EF4-FFF2-40B4-BE49-F238E27FC236}">
                <a16:creationId xmlns:a16="http://schemas.microsoft.com/office/drawing/2014/main" id="{EDFCAD6E-E4E6-46F2-BF07-AE74E7413C8B}"/>
              </a:ext>
            </a:extLst>
          </p:cNvPr>
          <p:cNvSpPr>
            <a:spLocks noGrp="1"/>
          </p:cNvSpPr>
          <p:nvPr>
            <p:ph idx="1"/>
          </p:nvPr>
        </p:nvSpPr>
        <p:spPr>
          <a:xfrm>
            <a:off x="609600" y="1299713"/>
            <a:ext cx="10972800" cy="4826451"/>
          </a:xfrm>
        </p:spPr>
        <p:txBody>
          <a:bodyPr/>
          <a:lstStyle/>
          <a:p>
            <a:pPr marL="0" indent="0">
              <a:buNone/>
            </a:pPr>
            <a:r>
              <a:rPr lang="he-IL" sz="2200" b="1" dirty="0">
                <a:effectLst/>
                <a:latin typeface="Aptos" panose="020B0004020202020204" pitchFamily="34" charset="0"/>
                <a:ea typeface="Aptos" panose="020B0004020202020204" pitchFamily="34" charset="0"/>
                <a:cs typeface="Arial" panose="020B0604020202020204" pitchFamily="34" charset="0"/>
              </a:rPr>
              <a:t>דיאגרמה של מחיקת רשימה:</a:t>
            </a:r>
            <a:br>
              <a:rPr lang="he-IL" sz="2200" b="1" dirty="0">
                <a:effectLst/>
                <a:latin typeface="Aptos" panose="020B0004020202020204" pitchFamily="34" charset="0"/>
                <a:ea typeface="Aptos" panose="020B0004020202020204" pitchFamily="34" charset="0"/>
                <a:cs typeface="Arial" panose="020B0604020202020204" pitchFamily="34" charset="0"/>
              </a:rPr>
            </a:br>
            <a:endParaRPr lang="he-IL" sz="2200" b="1" dirty="0"/>
          </a:p>
        </p:txBody>
      </p:sp>
    </p:spTree>
    <p:extLst>
      <p:ext uri="{BB962C8B-B14F-4D97-AF65-F5344CB8AC3E}">
        <p14:creationId xmlns:p14="http://schemas.microsoft.com/office/powerpoint/2010/main" val="1963373208"/>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CA566FE4-2A97-4FC2-B1D4-C461DF165496}" vid="{D161371C-3617-4E2C-93D8-B53931C000C8}"/>
    </a:ext>
  </a:extLst>
</a:theme>
</file>

<file path=docProps/app.xml><?xml version="1.0" encoding="utf-8"?>
<Properties xmlns="http://schemas.openxmlformats.org/officeDocument/2006/extended-properties" xmlns:vt="http://schemas.openxmlformats.org/officeDocument/2006/docPropsVTypes">
  <Template/>
  <TotalTime>584</TotalTime>
  <Words>1562</Words>
  <Application>Microsoft Office PowerPoint</Application>
  <PresentationFormat>Widescreen</PresentationFormat>
  <Paragraphs>148</Paragraphs>
  <Slides>27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Arial</vt:lpstr>
      <vt:lpstr>Calibri</vt:lpstr>
      <vt:lpstr>Times New Roman</vt:lpstr>
      <vt:lpstr>Theme1</vt:lpstr>
      <vt:lpstr>PowerPoint Presentation</vt:lpstr>
      <vt:lpstr>מבוא</vt:lpstr>
      <vt:lpstr>חלוקת תפקידים בין חברי הצוות</vt:lpstr>
      <vt:lpstr>תיעודי הפעולות שבוצעו בגיטהאב </vt:lpstr>
      <vt:lpstr>שפת הפיתוח ובסיס הנתונים</vt:lpstr>
      <vt:lpstr>תיאור המערכת והצורך בה</vt:lpstr>
      <vt:lpstr>דרישות מרכזיות של המערכת</vt:lpstr>
      <vt:lpstr>תרשימי UML</vt:lpstr>
      <vt:lpstr>Activity Diagram</vt:lpstr>
      <vt:lpstr>State Machine Diagram</vt:lpstr>
      <vt:lpstr>Object Diagram</vt:lpstr>
      <vt:lpstr>Sequence Diagram</vt:lpstr>
      <vt:lpstr> לשנות Class Diagram</vt:lpstr>
      <vt:lpstr> לשנות ERD Diagram</vt:lpstr>
      <vt:lpstr>מבנה המערכת לפי ארכיטקטורת MVVM</vt:lpstr>
      <vt:lpstr>מבנה המערכת לפי ארכיטקטורת MVVM – מסכי האפליקציה</vt:lpstr>
      <vt:lpstr>מבנה המערכת לפי ארכיטקטורת MVVM – מסכי האפליקציה</vt:lpstr>
      <vt:lpstr>מבנה המערכת לפי ארכיטקטורת MVVM – מסכי האפליקציה</vt:lpstr>
      <vt:lpstr>מבנה המערכת לפי ארכיטקטורת MVVM</vt:lpstr>
      <vt:lpstr>מבנה המערכת לפי ארכיטקטורת MVVM</vt:lpstr>
      <vt:lpstr>מבנה המערכת לפי ארכיטקטורת MVVM</vt:lpstr>
      <vt:lpstr>הצגת שלושה תהליכים מרכזיים באפליקציה</vt:lpstr>
      <vt:lpstr>הצגת שלושה תהליכים מרכזיים באפליקציה</vt:lpstr>
      <vt:lpstr>הצגת שלושה תהליכים מרכזיים באפליקציה</vt:lpstr>
      <vt:lpstr>פערים בין התכנון המקורי לבין האפליקציה בפועל</vt:lpstr>
      <vt:lpstr>סוגיות / לבטים בהם נתקלנו בפועל</vt:lpstr>
      <vt:lpstr>רעיונות לעתיד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דניאל אהרון כהן שדה</dc:creator>
  <cp:lastModifiedBy>דניאל אהרון כהן שדה</cp:lastModifiedBy>
  <cp:revision>16</cp:revision>
  <dcterms:created xsi:type="dcterms:W3CDTF">2025-02-18T11:03:58Z</dcterms:created>
  <dcterms:modified xsi:type="dcterms:W3CDTF">2025-02-18T20:48:19Z</dcterms:modified>
</cp:coreProperties>
</file>